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9"/>
  </p:notes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E665D5-78DD-45B1-AA58-16A0840181F0}" type="datetimeFigureOut">
              <a:rPr lang="es-MX" smtClean="0"/>
              <a:t>12/12/2017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BA0F7-F2F3-4B4E-B1CE-569E51C8FC7F}"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A02BA0F7-F2F3-4B4E-B1CE-569E51C8FC7F}" type="slidenum">
              <a:rPr lang="es-MX" smtClean="0"/>
              <a:t>2</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B5FB5F1E-16B3-40AF-93FD-60D6567B6381}" type="datetime1">
              <a:rPr lang="es-MX" smtClean="0"/>
              <a:t>12/12/2017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1779279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D566C27-4D2C-411B-997F-F84535585306}" type="datetime1">
              <a:rPr lang="es-MX" smtClean="0"/>
              <a:t>12/12/2017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235387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4D02955-6C0A-4AD8-A70B-E69CABC629E8}" type="datetime1">
              <a:rPr lang="es-MX" smtClean="0"/>
              <a:t>12/12/2017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240785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067F339-6360-4E46-A28B-082DDB5D5B86}" type="datetime1">
              <a:rPr lang="es-MX" smtClean="0"/>
              <a:t>12/12/2017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331039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CC286EC-A36A-4A86-BC66-F2E5ED5CCB1D}" type="datetime1">
              <a:rPr lang="es-MX" smtClean="0"/>
              <a:t>12/12/2017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55898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9F3BCAD-AF44-40B7-9DB8-01304719F08A}" type="datetime1">
              <a:rPr lang="es-MX" smtClean="0"/>
              <a:t>12/12/2017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241901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F8332EA-13AC-4F00-B769-AB5295623347}" type="datetime1">
              <a:rPr lang="es-MX" smtClean="0"/>
              <a:t>12/12/2017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1315871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93F0617-E220-4B11-81ED-B87AAC9018A7}" type="datetime1">
              <a:rPr lang="es-MX" smtClean="0"/>
              <a:t>12/12/2017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323943034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B54B3B-E46F-4905-8A99-F5C3D76863AE}" type="datetime1">
              <a:rPr lang="es-MX" smtClean="0"/>
              <a:t>12/12/2017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45229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B36C13A-0C81-4B28-91F2-857BA88EDF7A}" type="datetime1">
              <a:rPr lang="es-MX" smtClean="0"/>
              <a:t>12/12/2017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313300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85185E1-7CFF-4C26-8604-64AF5D71AE62}" type="datetime1">
              <a:rPr lang="es-MX" smtClean="0"/>
              <a:t>12/12/2017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FAE884B-166F-4019-8B41-B85256453742}" type="slidenum">
              <a:rPr lang="es-MX" smtClean="0"/>
              <a:t>‹Nº›</a:t>
            </a:fld>
            <a:endParaRPr lang="es-MX"/>
          </a:p>
        </p:txBody>
      </p:sp>
    </p:spTree>
    <p:extLst>
      <p:ext uri="{BB962C8B-B14F-4D97-AF65-F5344CB8AC3E}">
        <p14:creationId xmlns:p14="http://schemas.microsoft.com/office/powerpoint/2010/main" val="20615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93F0617-E220-4B11-81ED-B87AAC9018A7}" type="datetime1">
              <a:rPr lang="es-MX" smtClean="0"/>
              <a:t>12/12/2017</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AE884B-166F-4019-8B41-B85256453742}" type="slidenum">
              <a:rPr lang="es-MX" smtClean="0"/>
              <a:t>‹Nº›</a:t>
            </a:fld>
            <a:endParaRPr lang="es-MX"/>
          </a:p>
        </p:txBody>
      </p:sp>
    </p:spTree>
    <p:extLst>
      <p:ext uri="{BB962C8B-B14F-4D97-AF65-F5344CB8AC3E}">
        <p14:creationId xmlns:p14="http://schemas.microsoft.com/office/powerpoint/2010/main" val="3269204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3068960"/>
            <a:ext cx="7054552" cy="2160240"/>
          </a:xfrm>
        </p:spPr>
        <p:txBody>
          <a:bodyPr>
            <a:normAutofit fontScale="90000"/>
          </a:bodyPr>
          <a:lstStyle/>
          <a:p>
            <a:pPr algn="ctr"/>
            <a:r>
              <a:rPr lang="es-MX" dirty="0" smtClean="0"/>
              <a:t/>
            </a:r>
            <a:br>
              <a:rPr lang="es-MX" dirty="0" smtClean="0"/>
            </a:br>
            <a:r>
              <a:rPr lang="es-MX" dirty="0"/>
              <a:t/>
            </a:r>
            <a:br>
              <a:rPr lang="es-MX" dirty="0"/>
            </a:br>
            <a:r>
              <a:rPr lang="es-MX" dirty="0" smtClean="0"/>
              <a:t/>
            </a:r>
            <a:br>
              <a:rPr lang="es-MX" dirty="0" smtClean="0"/>
            </a:br>
            <a:r>
              <a:rPr lang="es-MX" dirty="0" smtClean="0"/>
              <a:t/>
            </a:r>
            <a:br>
              <a:rPr lang="es-MX" dirty="0" smtClean="0"/>
            </a:br>
            <a:r>
              <a:rPr lang="es-MX" dirty="0"/>
              <a:t/>
            </a:r>
            <a:br>
              <a:rPr lang="es-MX" dirty="0"/>
            </a:br>
            <a:r>
              <a:rPr lang="es-MX" dirty="0" smtClean="0"/>
              <a:t/>
            </a:r>
            <a:br>
              <a:rPr lang="es-MX" dirty="0" smtClean="0"/>
            </a:br>
            <a:r>
              <a:rPr lang="es-MX" dirty="0" smtClean="0"/>
              <a:t>PROGRAMA </a:t>
            </a:r>
            <a:r>
              <a:rPr lang="es-MX" dirty="0" smtClean="0"/>
              <a:t>DE CULTURA AMBIENTAL  Y DIFUSIÓN DE MEDIOS  </a:t>
            </a:r>
            <a:endParaRPr lang="es-MX" dirty="0"/>
          </a:p>
        </p:txBody>
      </p:sp>
      <p:sp>
        <p:nvSpPr>
          <p:cNvPr id="3" name="2 Subtítulo"/>
          <p:cNvSpPr>
            <a:spLocks noGrp="1"/>
          </p:cNvSpPr>
          <p:nvPr>
            <p:ph type="subTitle" idx="1"/>
          </p:nvPr>
        </p:nvSpPr>
        <p:spPr>
          <a:xfrm>
            <a:off x="2195736" y="2316942"/>
            <a:ext cx="5975648" cy="608002"/>
          </a:xfrm>
        </p:spPr>
        <p:txBody>
          <a:bodyPr>
            <a:normAutofit/>
          </a:bodyPr>
          <a:lstStyle/>
          <a:p>
            <a:pPr algn="ctr"/>
            <a:r>
              <a:rPr lang="es-MX" sz="2800" dirty="0" smtClean="0"/>
              <a:t>Comité de Playas Limpias </a:t>
            </a:r>
            <a:r>
              <a:rPr lang="es-MX" sz="2800" dirty="0" smtClean="0"/>
              <a:t>de Acapulco</a:t>
            </a:r>
            <a:endParaRPr lang="es-MX" sz="2800" dirty="0"/>
          </a:p>
        </p:txBody>
      </p:sp>
      <p:pic>
        <p:nvPicPr>
          <p:cNvPr id="7" name="6 Imagen" descr="logo_uagro.png"/>
          <p:cNvPicPr>
            <a:picLocks noChangeAspect="1"/>
          </p:cNvPicPr>
          <p:nvPr/>
        </p:nvPicPr>
        <p:blipFill>
          <a:blip r:embed="rId2" cstate="print"/>
          <a:stretch>
            <a:fillRect/>
          </a:stretch>
        </p:blipFill>
        <p:spPr>
          <a:xfrm>
            <a:off x="1619672" y="260648"/>
            <a:ext cx="6120680" cy="1440160"/>
          </a:xfrm>
          <a:prstGeom prst="rect">
            <a:avLst/>
          </a:prstGeom>
        </p:spPr>
      </p:pic>
      <p:sp>
        <p:nvSpPr>
          <p:cNvPr id="8" name="7 CuadroTexto"/>
          <p:cNvSpPr txBox="1"/>
          <p:nvPr/>
        </p:nvSpPr>
        <p:spPr>
          <a:xfrm>
            <a:off x="2195736" y="1916832"/>
            <a:ext cx="5544616" cy="400110"/>
          </a:xfrm>
          <a:prstGeom prst="rect">
            <a:avLst/>
          </a:prstGeom>
          <a:noFill/>
        </p:spPr>
        <p:txBody>
          <a:bodyPr wrap="square" rtlCol="0">
            <a:spAutoFit/>
          </a:bodyPr>
          <a:lstStyle/>
          <a:p>
            <a:pPr algn="ctr"/>
            <a:r>
              <a:rPr lang="es-MX" sz="2000" b="1" dirty="0" smtClean="0">
                <a:effectLst>
                  <a:outerShdw blurRad="38100" dist="38100" dir="2700000" algn="tl">
                    <a:srgbClr val="000000">
                      <a:alpha val="43137"/>
                    </a:srgbClr>
                  </a:outerShdw>
                </a:effectLst>
              </a:rPr>
              <a:t>UNIDAD ACADÈMICA DE TURISMO </a:t>
            </a:r>
            <a:endParaRPr lang="es-MX" sz="2000" b="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8650" y="810423"/>
            <a:ext cx="7886700" cy="6047577"/>
          </a:xfrm>
        </p:spPr>
        <p:txBody>
          <a:bodyPr>
            <a:noAutofit/>
          </a:bodyPr>
          <a:lstStyle/>
          <a:p>
            <a:pPr marL="0" indent="0">
              <a:lnSpc>
                <a:spcPct val="250000"/>
              </a:lnSpc>
              <a:buNone/>
            </a:pPr>
            <a:r>
              <a:rPr lang="es-MX" sz="2400" dirty="0" smtClean="0"/>
              <a:t>Contenido</a:t>
            </a:r>
          </a:p>
          <a:p>
            <a:pPr>
              <a:lnSpc>
                <a:spcPct val="250000"/>
              </a:lnSpc>
            </a:pPr>
            <a:r>
              <a:rPr lang="es-MX" sz="1600" dirty="0" smtClean="0"/>
              <a:t>Introducción </a:t>
            </a:r>
            <a:endParaRPr lang="es-MX" sz="1600" dirty="0" smtClean="0"/>
          </a:p>
          <a:p>
            <a:pPr>
              <a:lnSpc>
                <a:spcPct val="250000"/>
              </a:lnSpc>
            </a:pPr>
            <a:r>
              <a:rPr lang="es-MX" sz="1600" dirty="0" smtClean="0"/>
              <a:t>Objetivos</a:t>
            </a:r>
          </a:p>
          <a:p>
            <a:pPr>
              <a:lnSpc>
                <a:spcPct val="250000"/>
              </a:lnSpc>
            </a:pPr>
            <a:r>
              <a:rPr lang="es-MX" sz="1600" dirty="0" smtClean="0"/>
              <a:t>Metas </a:t>
            </a:r>
          </a:p>
          <a:p>
            <a:pPr>
              <a:lnSpc>
                <a:spcPct val="250000"/>
              </a:lnSpc>
            </a:pPr>
            <a:r>
              <a:rPr lang="es-MX" sz="1600" dirty="0" smtClean="0"/>
              <a:t>Actividades a realizar</a:t>
            </a:r>
          </a:p>
          <a:p>
            <a:pPr>
              <a:lnSpc>
                <a:spcPct val="250000"/>
              </a:lnSpc>
            </a:pPr>
            <a:r>
              <a:rPr lang="es-MX" sz="1600" dirty="0" smtClean="0"/>
              <a:t>Corresponsabilidad </a:t>
            </a:r>
          </a:p>
          <a:p>
            <a:pPr>
              <a:lnSpc>
                <a:spcPct val="250000"/>
              </a:lnSpc>
            </a:pPr>
            <a:r>
              <a:rPr lang="es-MX" sz="1600" dirty="0" smtClean="0"/>
              <a:t>Requerimientos </a:t>
            </a:r>
          </a:p>
          <a:p>
            <a:pPr>
              <a:lnSpc>
                <a:spcPct val="250000"/>
              </a:lnSpc>
            </a:pPr>
            <a:r>
              <a:rPr lang="es-MX" sz="1600" dirty="0" smtClean="0"/>
              <a:t>Cronograma de actividades. </a:t>
            </a:r>
            <a:endParaRPr lang="es-MX" sz="1600" dirty="0"/>
          </a:p>
        </p:txBody>
      </p:sp>
      <p:sp>
        <p:nvSpPr>
          <p:cNvPr id="5" name="4 Rectángulo"/>
          <p:cNvSpPr/>
          <p:nvPr/>
        </p:nvSpPr>
        <p:spPr>
          <a:xfrm>
            <a:off x="4283968"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sp>
        <p:nvSpPr>
          <p:cNvPr id="6" name="5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pic>
        <p:nvPicPr>
          <p:cNvPr id="8" name="7 Imagen" descr="logo_uagro.png"/>
          <p:cNvPicPr>
            <a:picLocks noChangeAspect="1"/>
          </p:cNvPicPr>
          <p:nvPr/>
        </p:nvPicPr>
        <p:blipFill>
          <a:blip r:embed="rId3" cstate="print"/>
          <a:stretch>
            <a:fillRect/>
          </a:stretch>
        </p:blipFill>
        <p:spPr>
          <a:xfrm>
            <a:off x="107504" y="0"/>
            <a:ext cx="2232248" cy="62068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7467600" cy="436910"/>
          </a:xfrm>
        </p:spPr>
        <p:txBody>
          <a:bodyPr>
            <a:normAutofit fontScale="90000"/>
          </a:bodyPr>
          <a:lstStyle/>
          <a:p>
            <a:pPr algn="ctr"/>
            <a:r>
              <a:rPr lang="es-MX" dirty="0" smtClean="0"/>
              <a:t>Introducción </a:t>
            </a:r>
            <a:endParaRPr lang="es-MX" dirty="0"/>
          </a:p>
        </p:txBody>
      </p:sp>
      <p:sp>
        <p:nvSpPr>
          <p:cNvPr id="3" name="2 Marcador de contenido"/>
          <p:cNvSpPr>
            <a:spLocks noGrp="1"/>
          </p:cNvSpPr>
          <p:nvPr>
            <p:ph idx="1"/>
          </p:nvPr>
        </p:nvSpPr>
        <p:spPr>
          <a:xfrm>
            <a:off x="628650" y="1825624"/>
            <a:ext cx="7886700" cy="4843735"/>
          </a:xfrm>
        </p:spPr>
        <p:txBody>
          <a:bodyPr>
            <a:normAutofit/>
          </a:bodyPr>
          <a:lstStyle/>
          <a:p>
            <a:pPr algn="just"/>
            <a:r>
              <a:rPr lang="es-MX" sz="2400" dirty="0" smtClean="0"/>
              <a:t>En el marco de las actividades a realizar por parte del Comité de Playas Limpia de Acapulco, se propone realizar un Programa de Cultura Ambiental, que tendrá como objetivo el de generar una cultura ambiental entre los concesionarios de la Zona Federal Marítimo Terrestre, prestadores de servicios turísticos de la sociedad Acapulqueña en su conjunto, y para los turistas. Otros objetivos y metas serán los de lograr  el mayor número de playas certificadas, tanto por la Norma Mexicana número NMX-AA-120 SCFI-2006, como por la internacional "Blue </a:t>
            </a:r>
            <a:r>
              <a:rPr lang="es-MX" sz="2400" dirty="0" err="1" smtClean="0"/>
              <a:t>Flag</a:t>
            </a:r>
            <a:r>
              <a:rPr lang="es-MX" sz="2400" dirty="0" smtClean="0"/>
              <a:t>“, además se tiene como propósito central, el de fomentar las acciones preventivas para conservar limpias, ordenadas, y seguras las playas de Acapulco. Para ello a continuación se expondrán las acciones a realizar. </a:t>
            </a:r>
          </a:p>
          <a:p>
            <a:endParaRPr lang="es-MX" dirty="0"/>
          </a:p>
        </p:txBody>
      </p:sp>
      <p:sp>
        <p:nvSpPr>
          <p:cNvPr id="6" name="5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7" name="6 Rectángulo"/>
          <p:cNvSpPr/>
          <p:nvPr/>
        </p:nvSpPr>
        <p:spPr>
          <a:xfrm>
            <a:off x="4427984"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pic>
        <p:nvPicPr>
          <p:cNvPr id="8" name="7 Imagen" descr="logo_uagro.png"/>
          <p:cNvPicPr>
            <a:picLocks noChangeAspect="1"/>
          </p:cNvPicPr>
          <p:nvPr/>
        </p:nvPicPr>
        <p:blipFill>
          <a:blip r:embed="rId2" cstate="print"/>
          <a:stretch>
            <a:fillRect/>
          </a:stretch>
        </p:blipFill>
        <p:spPr>
          <a:xfrm>
            <a:off x="179512" y="0"/>
            <a:ext cx="2232248" cy="6206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64704"/>
            <a:ext cx="7467600" cy="652934"/>
          </a:xfrm>
        </p:spPr>
        <p:txBody>
          <a:bodyPr/>
          <a:lstStyle/>
          <a:p>
            <a:pPr algn="ctr"/>
            <a:r>
              <a:rPr lang="es-MX" dirty="0" smtClean="0"/>
              <a:t>Comité de playas limpias </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825313769"/>
              </p:ext>
            </p:extLst>
          </p:nvPr>
        </p:nvGraphicFramePr>
        <p:xfrm>
          <a:off x="628650" y="1825625"/>
          <a:ext cx="7886700" cy="5034280"/>
        </p:xfrm>
        <a:graphic>
          <a:graphicData uri="http://schemas.openxmlformats.org/drawingml/2006/table">
            <a:tbl>
              <a:tblPr firstRow="1" bandRow="1">
                <a:tableStyleId>{21E4AEA4-8DFA-4A89-87EB-49C32662AFE0}</a:tableStyleId>
              </a:tblPr>
              <a:tblGrid>
                <a:gridCol w="1971675">
                  <a:extLst>
                    <a:ext uri="{9D8B030D-6E8A-4147-A177-3AD203B41FA5}">
                      <a16:colId xmlns:a16="http://schemas.microsoft.com/office/drawing/2014/main" val="20000"/>
                    </a:ext>
                  </a:extLst>
                </a:gridCol>
                <a:gridCol w="1971675">
                  <a:extLst>
                    <a:ext uri="{9D8B030D-6E8A-4147-A177-3AD203B41FA5}">
                      <a16:colId xmlns:a16="http://schemas.microsoft.com/office/drawing/2014/main" val="20001"/>
                    </a:ext>
                  </a:extLst>
                </a:gridCol>
                <a:gridCol w="1971675">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370840">
                <a:tc>
                  <a:txBody>
                    <a:bodyPr/>
                    <a:lstStyle/>
                    <a:p>
                      <a:r>
                        <a:rPr lang="es-MX" sz="1400" dirty="0" smtClean="0"/>
                        <a:t>ACTIVIDAD</a:t>
                      </a:r>
                      <a:endParaRPr lang="es-MX" sz="1400" dirty="0"/>
                    </a:p>
                  </a:txBody>
                  <a:tcPr marL="96572" marR="96572"/>
                </a:tc>
                <a:tc>
                  <a:txBody>
                    <a:bodyPr/>
                    <a:lstStyle/>
                    <a:p>
                      <a:r>
                        <a:rPr lang="es-MX" sz="1400" dirty="0" smtClean="0"/>
                        <a:t>ESTRATEGIA</a:t>
                      </a:r>
                      <a:endParaRPr lang="es-MX" sz="1400" dirty="0"/>
                    </a:p>
                  </a:txBody>
                  <a:tcPr marL="96572" marR="96572"/>
                </a:tc>
                <a:tc>
                  <a:txBody>
                    <a:bodyPr/>
                    <a:lstStyle/>
                    <a:p>
                      <a:pPr algn="ctr"/>
                      <a:r>
                        <a:rPr lang="es-MX" sz="1400" dirty="0" smtClean="0"/>
                        <a:t>CORRESPONSABILIDAD</a:t>
                      </a:r>
                      <a:r>
                        <a:rPr lang="es-MX" sz="1400" baseline="0" dirty="0" smtClean="0"/>
                        <a:t> </a:t>
                      </a:r>
                      <a:endParaRPr lang="es-MX" sz="1400" dirty="0"/>
                    </a:p>
                  </a:txBody>
                  <a:tcPr marL="96572" marR="96572"/>
                </a:tc>
                <a:tc>
                  <a:txBody>
                    <a:bodyPr/>
                    <a:lstStyle/>
                    <a:p>
                      <a:r>
                        <a:rPr lang="es-MX" sz="1400" dirty="0" smtClean="0"/>
                        <a:t>REQUERIMIENTOS </a:t>
                      </a:r>
                      <a:endParaRPr lang="es-MX" sz="1400" dirty="0"/>
                    </a:p>
                  </a:txBody>
                  <a:tcPr marL="96572" marR="96572"/>
                </a:tc>
                <a:extLst>
                  <a:ext uri="{0D108BD9-81ED-4DB2-BD59-A6C34878D82A}">
                    <a16:rowId xmlns:a16="http://schemas.microsoft.com/office/drawing/2014/main" val="10000"/>
                  </a:ext>
                </a:extLst>
              </a:tr>
              <a:tr h="370840">
                <a:tc>
                  <a:txBody>
                    <a:bodyPr/>
                    <a:lstStyle/>
                    <a:p>
                      <a:pPr algn="ctr"/>
                      <a:r>
                        <a:rPr kumimoji="0" lang="es-MX" sz="2000" kern="1200" dirty="0" smtClean="0">
                          <a:solidFill>
                            <a:schemeClr val="dk1"/>
                          </a:solidFill>
                          <a:latin typeface="+mn-lt"/>
                          <a:ea typeface="+mn-ea"/>
                          <a:cs typeface="+mn-cs"/>
                        </a:rPr>
                        <a:t>Campaña de Cultura Ambiental dirigida a concesionarios, prestadores de servicios turísticos y sociedad Acapulqueña</a:t>
                      </a:r>
                      <a:endParaRPr lang="es-MX" sz="2000" dirty="0"/>
                    </a:p>
                  </a:txBody>
                  <a:tcPr marL="96572" marR="96572"/>
                </a:tc>
                <a:tc>
                  <a:txBody>
                    <a:bodyPr/>
                    <a:lstStyle/>
                    <a:p>
                      <a:pPr algn="ctr">
                        <a:buFont typeface="Arial" pitchFamily="34" charset="0"/>
                        <a:buChar char="•"/>
                      </a:pPr>
                      <a:r>
                        <a:rPr kumimoji="0" lang="es-MX" sz="2000" kern="1200" dirty="0" smtClean="0">
                          <a:solidFill>
                            <a:schemeClr val="dk1"/>
                          </a:solidFill>
                          <a:latin typeface="+mn-lt"/>
                          <a:ea typeface="+mn-ea"/>
                          <a:cs typeface="+mn-cs"/>
                        </a:rPr>
                        <a:t>Cursos de talleres de sensibilización </a:t>
                      </a:r>
                    </a:p>
                    <a:p>
                      <a:pPr algn="ctr"/>
                      <a:r>
                        <a:rPr kumimoji="0" lang="es-MX" sz="2000" kern="1200" dirty="0" smtClean="0">
                          <a:solidFill>
                            <a:schemeClr val="dk1"/>
                          </a:solidFill>
                          <a:latin typeface="+mn-lt"/>
                          <a:ea typeface="+mn-ea"/>
                          <a:cs typeface="+mn-cs"/>
                        </a:rPr>
                        <a:t>Temas: </a:t>
                      </a:r>
                    </a:p>
                    <a:p>
                      <a:pPr algn="ctr">
                        <a:buFont typeface="Wingdings" pitchFamily="2" charset="2"/>
                        <a:buChar char="ü"/>
                      </a:pPr>
                      <a:r>
                        <a:rPr kumimoji="0" lang="es-MX" sz="2000" kern="1200" dirty="0" smtClean="0">
                          <a:solidFill>
                            <a:schemeClr val="dk1"/>
                          </a:solidFill>
                          <a:latin typeface="+mn-lt"/>
                          <a:ea typeface="+mn-ea"/>
                          <a:cs typeface="+mn-cs"/>
                        </a:rPr>
                        <a:t>Cultura Ambiental. </a:t>
                      </a:r>
                    </a:p>
                    <a:p>
                      <a:pPr algn="ctr">
                        <a:buFont typeface="Wingdings" pitchFamily="2" charset="2"/>
                        <a:buChar char="ü"/>
                      </a:pPr>
                      <a:r>
                        <a:rPr kumimoji="0" lang="es-MX" sz="2000" kern="1200" dirty="0" smtClean="0">
                          <a:solidFill>
                            <a:schemeClr val="dk1"/>
                          </a:solidFill>
                          <a:latin typeface="+mn-lt"/>
                          <a:ea typeface="+mn-ea"/>
                          <a:cs typeface="+mn-cs"/>
                        </a:rPr>
                        <a:t>La importancia del turismo</a:t>
                      </a:r>
                    </a:p>
                    <a:p>
                      <a:pPr algn="ctr">
                        <a:buFont typeface="Wingdings" pitchFamily="2" charset="2"/>
                        <a:buChar char="ü"/>
                      </a:pPr>
                      <a:r>
                        <a:rPr kumimoji="0" lang="es-MX" sz="2000" kern="1200" dirty="0" smtClean="0">
                          <a:solidFill>
                            <a:schemeClr val="dk1"/>
                          </a:solidFill>
                          <a:latin typeface="+mn-lt"/>
                          <a:ea typeface="+mn-ea"/>
                          <a:cs typeface="+mn-cs"/>
                        </a:rPr>
                        <a:t>Cultura del agua</a:t>
                      </a:r>
                      <a:endParaRPr lang="es-MX" sz="2000" dirty="0"/>
                    </a:p>
                  </a:txBody>
                  <a:tcPr marL="96572" marR="96572"/>
                </a:tc>
                <a:tc>
                  <a:txBody>
                    <a:bodyPr/>
                    <a:lstStyle/>
                    <a:p>
                      <a:pPr algn="ctr"/>
                      <a:r>
                        <a:rPr kumimoji="0" lang="es-MX" sz="2000" kern="1200" dirty="0" smtClean="0">
                          <a:solidFill>
                            <a:schemeClr val="dk1"/>
                          </a:solidFill>
                          <a:latin typeface="+mn-lt"/>
                          <a:ea typeface="+mn-ea"/>
                          <a:cs typeface="+mn-cs"/>
                        </a:rPr>
                        <a:t>SEG-SEMAREN-SECTUR GRO- Promotora de Playas- </a:t>
                      </a:r>
                      <a:r>
                        <a:rPr kumimoji="0" lang="es-MX" sz="2000" kern="1200" dirty="0" err="1" smtClean="0">
                          <a:solidFill>
                            <a:schemeClr val="dk1"/>
                          </a:solidFill>
                          <a:latin typeface="+mn-lt"/>
                          <a:ea typeface="+mn-ea"/>
                          <a:cs typeface="+mn-cs"/>
                        </a:rPr>
                        <a:t>UATur</a:t>
                      </a:r>
                      <a:r>
                        <a:rPr kumimoji="0" lang="es-MX" sz="2000" kern="1200" dirty="0" smtClean="0">
                          <a:solidFill>
                            <a:schemeClr val="dk1"/>
                          </a:solidFill>
                          <a:latin typeface="+mn-lt"/>
                          <a:ea typeface="+mn-ea"/>
                          <a:cs typeface="+mn-cs"/>
                        </a:rPr>
                        <a:t>-</a:t>
                      </a:r>
                      <a:r>
                        <a:rPr kumimoji="0" lang="es-MX" sz="2000" kern="1200" dirty="0" err="1" smtClean="0">
                          <a:solidFill>
                            <a:schemeClr val="dk1"/>
                          </a:solidFill>
                          <a:latin typeface="+mn-lt"/>
                          <a:ea typeface="+mn-ea"/>
                          <a:cs typeface="+mn-cs"/>
                        </a:rPr>
                        <a:t>UAGro</a:t>
                      </a:r>
                      <a:r>
                        <a:rPr kumimoji="0" lang="es-MX" sz="2000" kern="1200" dirty="0" smtClean="0">
                          <a:solidFill>
                            <a:schemeClr val="dk1"/>
                          </a:solidFill>
                          <a:latin typeface="+mn-lt"/>
                          <a:ea typeface="+mn-ea"/>
                          <a:cs typeface="+mn-cs"/>
                        </a:rPr>
                        <a:t>-UAA-</a:t>
                      </a:r>
                      <a:r>
                        <a:rPr kumimoji="0" lang="es-MX" sz="2000" kern="1200" dirty="0" err="1" smtClean="0">
                          <a:solidFill>
                            <a:schemeClr val="dk1"/>
                          </a:solidFill>
                          <a:latin typeface="+mn-lt"/>
                          <a:ea typeface="+mn-ea"/>
                          <a:cs typeface="+mn-cs"/>
                        </a:rPr>
                        <a:t>Sria</a:t>
                      </a:r>
                      <a:r>
                        <a:rPr kumimoji="0" lang="es-MX" sz="2000" kern="1200" dirty="0" smtClean="0">
                          <a:solidFill>
                            <a:schemeClr val="dk1"/>
                          </a:solidFill>
                          <a:latin typeface="+mn-lt"/>
                          <a:ea typeface="+mn-ea"/>
                          <a:cs typeface="+mn-cs"/>
                        </a:rPr>
                        <a:t>. Tur. Municipal, Dir. </a:t>
                      </a:r>
                      <a:r>
                        <a:rPr kumimoji="0" lang="es-MX" sz="2000" kern="1200" dirty="0" err="1" smtClean="0">
                          <a:solidFill>
                            <a:schemeClr val="dk1"/>
                          </a:solidFill>
                          <a:latin typeface="+mn-lt"/>
                          <a:ea typeface="+mn-ea"/>
                          <a:cs typeface="+mn-cs"/>
                        </a:rPr>
                        <a:t>Gral</a:t>
                      </a:r>
                      <a:r>
                        <a:rPr kumimoji="0" lang="es-MX" sz="2000" kern="1200" dirty="0" smtClean="0">
                          <a:solidFill>
                            <a:schemeClr val="dk1"/>
                          </a:solidFill>
                          <a:latin typeface="+mn-lt"/>
                          <a:ea typeface="+mn-ea"/>
                          <a:cs typeface="+mn-cs"/>
                        </a:rPr>
                        <a:t> de Ecología,</a:t>
                      </a:r>
                      <a:r>
                        <a:rPr kumimoji="0" lang="es-MX" sz="2000" kern="1200" baseline="0" dirty="0" smtClean="0">
                          <a:solidFill>
                            <a:schemeClr val="dk1"/>
                          </a:solidFill>
                          <a:latin typeface="+mn-lt"/>
                          <a:ea typeface="+mn-ea"/>
                          <a:cs typeface="+mn-cs"/>
                        </a:rPr>
                        <a:t> </a:t>
                      </a:r>
                      <a:r>
                        <a:rPr kumimoji="0" lang="es-MX" sz="2000" kern="1200" dirty="0" smtClean="0">
                          <a:solidFill>
                            <a:schemeClr val="dk1"/>
                          </a:solidFill>
                          <a:latin typeface="+mn-lt"/>
                          <a:ea typeface="+mn-ea"/>
                          <a:cs typeface="+mn-cs"/>
                        </a:rPr>
                        <a:t> Protección al Ambiente, CAPACEG, CAPAMA,SEMARNAT, PROFEPA, </a:t>
                      </a:r>
                      <a:r>
                        <a:rPr kumimoji="0" lang="es-MX" sz="2000" kern="1200" dirty="0" err="1" smtClean="0">
                          <a:solidFill>
                            <a:schemeClr val="dk1"/>
                          </a:solidFill>
                          <a:latin typeface="+mn-lt"/>
                          <a:ea typeface="+mn-ea"/>
                          <a:cs typeface="+mn-cs"/>
                        </a:rPr>
                        <a:t>Sria</a:t>
                      </a:r>
                      <a:r>
                        <a:rPr kumimoji="0" lang="es-MX" sz="2000" kern="1200" dirty="0" smtClean="0">
                          <a:solidFill>
                            <a:schemeClr val="dk1"/>
                          </a:solidFill>
                          <a:latin typeface="+mn-lt"/>
                          <a:ea typeface="+mn-ea"/>
                          <a:cs typeface="+mn-cs"/>
                        </a:rPr>
                        <a:t> de Salud, PROPEG, AHETA</a:t>
                      </a:r>
                      <a:endParaRPr lang="es-MX" sz="2000" dirty="0"/>
                    </a:p>
                  </a:txBody>
                  <a:tcPr marL="96572" marR="96572"/>
                </a:tc>
                <a:tc>
                  <a:txBody>
                    <a:bodyPr/>
                    <a:lstStyle/>
                    <a:p>
                      <a:pPr algn="ctr"/>
                      <a:r>
                        <a:rPr kumimoji="0" lang="es-MX" sz="2000" kern="1200" dirty="0" smtClean="0">
                          <a:solidFill>
                            <a:schemeClr val="dk1"/>
                          </a:solidFill>
                          <a:latin typeface="+mn-lt"/>
                          <a:ea typeface="+mn-ea"/>
                          <a:cs typeface="+mn-cs"/>
                        </a:rPr>
                        <a:t>Facilidades de sedes, equipo audiovisual, papelería, copias, impresiones, instructores, reconocimientos</a:t>
                      </a:r>
                      <a:r>
                        <a:rPr kumimoji="0" lang="es-MX" sz="2000" kern="1200" baseline="0" dirty="0" smtClean="0">
                          <a:solidFill>
                            <a:schemeClr val="dk1"/>
                          </a:solidFill>
                          <a:latin typeface="+mn-lt"/>
                          <a:ea typeface="+mn-ea"/>
                          <a:cs typeface="+mn-cs"/>
                        </a:rPr>
                        <a:t> y servicio de café. </a:t>
                      </a:r>
                      <a:endParaRPr lang="es-MX" sz="2000" dirty="0"/>
                    </a:p>
                  </a:txBody>
                  <a:tcPr marL="96572" marR="96572"/>
                </a:tc>
                <a:extLst>
                  <a:ext uri="{0D108BD9-81ED-4DB2-BD59-A6C34878D82A}">
                    <a16:rowId xmlns:a16="http://schemas.microsoft.com/office/drawing/2014/main" val="10001"/>
                  </a:ext>
                </a:extLst>
              </a:tr>
            </a:tbl>
          </a:graphicData>
        </a:graphic>
      </p:graphicFrame>
      <p:pic>
        <p:nvPicPr>
          <p:cNvPr id="6" name="5 Imagen" descr="logo_uagro.png"/>
          <p:cNvPicPr>
            <a:picLocks noChangeAspect="1"/>
          </p:cNvPicPr>
          <p:nvPr/>
        </p:nvPicPr>
        <p:blipFill>
          <a:blip r:embed="rId2" cstate="print"/>
          <a:stretch>
            <a:fillRect/>
          </a:stretch>
        </p:blipFill>
        <p:spPr>
          <a:xfrm>
            <a:off x="107504" y="0"/>
            <a:ext cx="2232248" cy="620688"/>
          </a:xfrm>
          <a:prstGeom prst="rect">
            <a:avLst/>
          </a:prstGeom>
        </p:spPr>
      </p:pic>
      <p:sp>
        <p:nvSpPr>
          <p:cNvPr id="7" name="6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8" name="7 Rectángulo"/>
          <p:cNvSpPr/>
          <p:nvPr/>
        </p:nvSpPr>
        <p:spPr>
          <a:xfrm>
            <a:off x="4211960"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968123512"/>
              </p:ext>
            </p:extLst>
          </p:nvPr>
        </p:nvGraphicFramePr>
        <p:xfrm>
          <a:off x="628650" y="1825625"/>
          <a:ext cx="7886700" cy="5339080"/>
        </p:xfrm>
        <a:graphic>
          <a:graphicData uri="http://schemas.openxmlformats.org/drawingml/2006/table">
            <a:tbl>
              <a:tblPr firstRow="1" bandRow="1">
                <a:tableStyleId>{21E4AEA4-8DFA-4A89-87EB-49C32662AFE0}</a:tableStyleId>
              </a:tblPr>
              <a:tblGrid>
                <a:gridCol w="1971675">
                  <a:extLst>
                    <a:ext uri="{9D8B030D-6E8A-4147-A177-3AD203B41FA5}">
                      <a16:colId xmlns:a16="http://schemas.microsoft.com/office/drawing/2014/main" val="20000"/>
                    </a:ext>
                  </a:extLst>
                </a:gridCol>
                <a:gridCol w="1971675">
                  <a:extLst>
                    <a:ext uri="{9D8B030D-6E8A-4147-A177-3AD203B41FA5}">
                      <a16:colId xmlns:a16="http://schemas.microsoft.com/office/drawing/2014/main" val="20001"/>
                    </a:ext>
                  </a:extLst>
                </a:gridCol>
                <a:gridCol w="1971675">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370840">
                <a:tc>
                  <a:txBody>
                    <a:bodyPr/>
                    <a:lstStyle/>
                    <a:p>
                      <a:r>
                        <a:rPr lang="es-MX" sz="1400" dirty="0" smtClean="0"/>
                        <a:t>ACTIVIDAD</a:t>
                      </a:r>
                      <a:endParaRPr lang="es-MX" sz="1400" dirty="0"/>
                    </a:p>
                  </a:txBody>
                  <a:tcPr marL="96572" marR="96572"/>
                </a:tc>
                <a:tc>
                  <a:txBody>
                    <a:bodyPr/>
                    <a:lstStyle/>
                    <a:p>
                      <a:r>
                        <a:rPr lang="es-MX" sz="1400" dirty="0" smtClean="0"/>
                        <a:t>ESTRATEGIA</a:t>
                      </a:r>
                      <a:endParaRPr lang="es-MX" sz="1400" dirty="0"/>
                    </a:p>
                  </a:txBody>
                  <a:tcPr marL="96572" marR="96572"/>
                </a:tc>
                <a:tc>
                  <a:txBody>
                    <a:bodyPr/>
                    <a:lstStyle/>
                    <a:p>
                      <a:pPr algn="ctr"/>
                      <a:r>
                        <a:rPr lang="es-MX" sz="1400" dirty="0" smtClean="0"/>
                        <a:t>CORRESPONSABILIDAD</a:t>
                      </a:r>
                      <a:r>
                        <a:rPr lang="es-MX" sz="1400" baseline="0" dirty="0" smtClean="0"/>
                        <a:t> </a:t>
                      </a:r>
                      <a:endParaRPr lang="es-MX" sz="1400" dirty="0"/>
                    </a:p>
                  </a:txBody>
                  <a:tcPr marL="96572" marR="96572"/>
                </a:tc>
                <a:tc>
                  <a:txBody>
                    <a:bodyPr/>
                    <a:lstStyle/>
                    <a:p>
                      <a:r>
                        <a:rPr lang="es-MX" sz="1400" dirty="0" smtClean="0"/>
                        <a:t>REQUERIMIENTOS </a:t>
                      </a:r>
                      <a:endParaRPr lang="es-MX" sz="1400" dirty="0"/>
                    </a:p>
                  </a:txBody>
                  <a:tcPr marL="96572" marR="96572"/>
                </a:tc>
                <a:extLst>
                  <a:ext uri="{0D108BD9-81ED-4DB2-BD59-A6C34878D82A}">
                    <a16:rowId xmlns:a16="http://schemas.microsoft.com/office/drawing/2014/main" val="10000"/>
                  </a:ext>
                </a:extLst>
              </a:tr>
              <a:tr h="370840">
                <a:tc>
                  <a:txBody>
                    <a:bodyPr/>
                    <a:lstStyle/>
                    <a:p>
                      <a:pPr algn="ctr"/>
                      <a:r>
                        <a:rPr kumimoji="0" lang="es-MX" sz="2000" kern="1200" dirty="0" smtClean="0">
                          <a:solidFill>
                            <a:schemeClr val="dk1"/>
                          </a:solidFill>
                          <a:latin typeface="+mn-lt"/>
                          <a:ea typeface="+mn-ea"/>
                          <a:cs typeface="+mn-cs"/>
                        </a:rPr>
                        <a:t>Campaña de prevención y conservación ambiental de playas.</a:t>
                      </a:r>
                      <a:endParaRPr lang="es-MX" sz="2000" dirty="0"/>
                    </a:p>
                  </a:txBody>
                  <a:tcPr marL="96572" marR="96572"/>
                </a:tc>
                <a:tc>
                  <a:txBody>
                    <a:bodyPr/>
                    <a:lstStyle/>
                    <a:p>
                      <a:pPr algn="ctr"/>
                      <a:r>
                        <a:rPr kumimoji="0" lang="es-MX" sz="2000" kern="1200" dirty="0" smtClean="0">
                          <a:solidFill>
                            <a:schemeClr val="dk1"/>
                          </a:solidFill>
                          <a:latin typeface="+mn-lt"/>
                          <a:ea typeface="+mn-ea"/>
                          <a:cs typeface="+mn-cs"/>
                        </a:rPr>
                        <a:t>Recorridos y platicas de sensibilización con concesionarios, prestadores de servicios turísticos y turistas.</a:t>
                      </a:r>
                      <a:endParaRPr lang="es-MX" sz="2000" dirty="0"/>
                    </a:p>
                  </a:txBody>
                  <a:tcPr marL="96572" marR="9657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2000" kern="1200" dirty="0" smtClean="0">
                          <a:solidFill>
                            <a:schemeClr val="dk1"/>
                          </a:solidFill>
                          <a:latin typeface="+mn-lt"/>
                          <a:ea typeface="+mn-ea"/>
                          <a:cs typeface="+mn-cs"/>
                        </a:rPr>
                        <a:t>SEG-SEMAREN-SECTUR GRO- Promotora de Playas- </a:t>
                      </a:r>
                      <a:r>
                        <a:rPr kumimoji="0" lang="es-MX" sz="2000" kern="1200" dirty="0" err="1" smtClean="0">
                          <a:solidFill>
                            <a:schemeClr val="dk1"/>
                          </a:solidFill>
                          <a:latin typeface="+mn-lt"/>
                          <a:ea typeface="+mn-ea"/>
                          <a:cs typeface="+mn-cs"/>
                        </a:rPr>
                        <a:t>UATur</a:t>
                      </a:r>
                      <a:r>
                        <a:rPr kumimoji="0" lang="es-MX" sz="2000" kern="1200" dirty="0" smtClean="0">
                          <a:solidFill>
                            <a:schemeClr val="dk1"/>
                          </a:solidFill>
                          <a:latin typeface="+mn-lt"/>
                          <a:ea typeface="+mn-ea"/>
                          <a:cs typeface="+mn-cs"/>
                        </a:rPr>
                        <a:t>-</a:t>
                      </a:r>
                      <a:r>
                        <a:rPr kumimoji="0" lang="es-MX" sz="2000" kern="1200" dirty="0" err="1" smtClean="0">
                          <a:solidFill>
                            <a:schemeClr val="dk1"/>
                          </a:solidFill>
                          <a:latin typeface="+mn-lt"/>
                          <a:ea typeface="+mn-ea"/>
                          <a:cs typeface="+mn-cs"/>
                        </a:rPr>
                        <a:t>UAGro</a:t>
                      </a:r>
                      <a:r>
                        <a:rPr kumimoji="0" lang="es-MX" sz="2000" kern="1200" dirty="0" smtClean="0">
                          <a:solidFill>
                            <a:schemeClr val="dk1"/>
                          </a:solidFill>
                          <a:latin typeface="+mn-lt"/>
                          <a:ea typeface="+mn-ea"/>
                          <a:cs typeface="+mn-cs"/>
                        </a:rPr>
                        <a:t>-UAA-</a:t>
                      </a:r>
                      <a:r>
                        <a:rPr kumimoji="0" lang="es-MX" sz="2000" kern="1200" dirty="0" err="1" smtClean="0">
                          <a:solidFill>
                            <a:schemeClr val="dk1"/>
                          </a:solidFill>
                          <a:latin typeface="+mn-lt"/>
                          <a:ea typeface="+mn-ea"/>
                          <a:cs typeface="+mn-cs"/>
                        </a:rPr>
                        <a:t>Sria</a:t>
                      </a:r>
                      <a:r>
                        <a:rPr kumimoji="0" lang="es-MX" sz="2000" kern="1200" dirty="0" smtClean="0">
                          <a:solidFill>
                            <a:schemeClr val="dk1"/>
                          </a:solidFill>
                          <a:latin typeface="+mn-lt"/>
                          <a:ea typeface="+mn-ea"/>
                          <a:cs typeface="+mn-cs"/>
                        </a:rPr>
                        <a:t>. Tur. Municipal, Dir. </a:t>
                      </a:r>
                      <a:r>
                        <a:rPr kumimoji="0" lang="es-MX" sz="2000" kern="1200" dirty="0" err="1" smtClean="0">
                          <a:solidFill>
                            <a:schemeClr val="dk1"/>
                          </a:solidFill>
                          <a:latin typeface="+mn-lt"/>
                          <a:ea typeface="+mn-ea"/>
                          <a:cs typeface="+mn-cs"/>
                        </a:rPr>
                        <a:t>Gral</a:t>
                      </a:r>
                      <a:r>
                        <a:rPr kumimoji="0" lang="es-MX" sz="2000" kern="1200" dirty="0" smtClean="0">
                          <a:solidFill>
                            <a:schemeClr val="dk1"/>
                          </a:solidFill>
                          <a:latin typeface="+mn-lt"/>
                          <a:ea typeface="+mn-ea"/>
                          <a:cs typeface="+mn-cs"/>
                        </a:rPr>
                        <a:t> de Ecología,</a:t>
                      </a:r>
                      <a:r>
                        <a:rPr kumimoji="0" lang="es-MX" sz="2000" kern="1200" baseline="0" dirty="0" smtClean="0">
                          <a:solidFill>
                            <a:schemeClr val="dk1"/>
                          </a:solidFill>
                          <a:latin typeface="+mn-lt"/>
                          <a:ea typeface="+mn-ea"/>
                          <a:cs typeface="+mn-cs"/>
                        </a:rPr>
                        <a:t> </a:t>
                      </a:r>
                      <a:r>
                        <a:rPr kumimoji="0" lang="es-MX" sz="2000" kern="1200" dirty="0" smtClean="0">
                          <a:solidFill>
                            <a:schemeClr val="dk1"/>
                          </a:solidFill>
                          <a:latin typeface="+mn-lt"/>
                          <a:ea typeface="+mn-ea"/>
                          <a:cs typeface="+mn-cs"/>
                        </a:rPr>
                        <a:t> Protección al Ambiente, CAPACEG, CAPAMA,SEMARNAT, PROFEPA, </a:t>
                      </a:r>
                      <a:r>
                        <a:rPr kumimoji="0" lang="es-MX" sz="2000" kern="1200" dirty="0" err="1" smtClean="0">
                          <a:solidFill>
                            <a:schemeClr val="dk1"/>
                          </a:solidFill>
                          <a:latin typeface="+mn-lt"/>
                          <a:ea typeface="+mn-ea"/>
                          <a:cs typeface="+mn-cs"/>
                        </a:rPr>
                        <a:t>Sria</a:t>
                      </a:r>
                      <a:r>
                        <a:rPr kumimoji="0" lang="es-MX" sz="2000" kern="1200" dirty="0" smtClean="0">
                          <a:solidFill>
                            <a:schemeClr val="dk1"/>
                          </a:solidFill>
                          <a:latin typeface="+mn-lt"/>
                          <a:ea typeface="+mn-ea"/>
                          <a:cs typeface="+mn-cs"/>
                        </a:rPr>
                        <a:t> de Salud, PROPEG, AHETA</a:t>
                      </a:r>
                      <a:endParaRPr lang="es-MX" sz="2000" dirty="0" smtClean="0"/>
                    </a:p>
                    <a:p>
                      <a:pPr algn="ctr"/>
                      <a:endParaRPr lang="es-MX" sz="2000" dirty="0"/>
                    </a:p>
                  </a:txBody>
                  <a:tcPr marL="96572" marR="96572"/>
                </a:tc>
                <a:tc>
                  <a:txBody>
                    <a:bodyPr/>
                    <a:lstStyle/>
                    <a:p>
                      <a:pPr algn="ctr"/>
                      <a:r>
                        <a:rPr kumimoji="0" lang="es-MX" sz="2000" kern="1200" dirty="0" smtClean="0">
                          <a:solidFill>
                            <a:schemeClr val="dk1"/>
                          </a:solidFill>
                          <a:latin typeface="+mn-lt"/>
                          <a:ea typeface="+mn-ea"/>
                          <a:cs typeface="+mn-cs"/>
                        </a:rPr>
                        <a:t>Estudiantes, personal de las Dependencias de Gobierno, playeras, gorras, bolsas biodegradables, volantes, mantas, colocación</a:t>
                      </a:r>
                      <a:r>
                        <a:rPr kumimoji="0" lang="es-MX" sz="2000" kern="1200" baseline="0" dirty="0" smtClean="0">
                          <a:solidFill>
                            <a:schemeClr val="dk1"/>
                          </a:solidFill>
                          <a:latin typeface="+mn-lt"/>
                          <a:ea typeface="+mn-ea"/>
                          <a:cs typeface="+mn-cs"/>
                        </a:rPr>
                        <a:t> de </a:t>
                      </a:r>
                      <a:r>
                        <a:rPr kumimoji="0" lang="es-MX" sz="2000" kern="1200" dirty="0" smtClean="0">
                          <a:solidFill>
                            <a:schemeClr val="dk1"/>
                          </a:solidFill>
                          <a:latin typeface="+mn-lt"/>
                          <a:ea typeface="+mn-ea"/>
                          <a:cs typeface="+mn-cs"/>
                        </a:rPr>
                        <a:t>reglamentos.</a:t>
                      </a:r>
                      <a:endParaRPr lang="es-MX" sz="2000" dirty="0"/>
                    </a:p>
                  </a:txBody>
                  <a:tcPr marL="96572" marR="96572"/>
                </a:tc>
                <a:extLst>
                  <a:ext uri="{0D108BD9-81ED-4DB2-BD59-A6C34878D82A}">
                    <a16:rowId xmlns:a16="http://schemas.microsoft.com/office/drawing/2014/main" val="10001"/>
                  </a:ext>
                </a:extLst>
              </a:tr>
            </a:tbl>
          </a:graphicData>
        </a:graphic>
      </p:graphicFrame>
      <p:sp>
        <p:nvSpPr>
          <p:cNvPr id="4" name="3 Rectángulo"/>
          <p:cNvSpPr/>
          <p:nvPr/>
        </p:nvSpPr>
        <p:spPr>
          <a:xfrm>
            <a:off x="4139952"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pic>
        <p:nvPicPr>
          <p:cNvPr id="6" name="5 Imagen" descr="logo_uagro.png"/>
          <p:cNvPicPr>
            <a:picLocks noChangeAspect="1"/>
          </p:cNvPicPr>
          <p:nvPr/>
        </p:nvPicPr>
        <p:blipFill>
          <a:blip r:embed="rId2" cstate="print"/>
          <a:stretch>
            <a:fillRect/>
          </a:stretch>
        </p:blipFill>
        <p:spPr>
          <a:xfrm>
            <a:off x="107504" y="0"/>
            <a:ext cx="2232248" cy="620688"/>
          </a:xfrm>
          <a:prstGeom prst="rect">
            <a:avLst/>
          </a:prstGeom>
        </p:spPr>
      </p:pic>
      <p:sp>
        <p:nvSpPr>
          <p:cNvPr id="7" name="6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849128559"/>
              </p:ext>
            </p:extLst>
          </p:nvPr>
        </p:nvGraphicFramePr>
        <p:xfrm>
          <a:off x="683568" y="1052736"/>
          <a:ext cx="7467600" cy="5400040"/>
        </p:xfrm>
        <a:graphic>
          <a:graphicData uri="http://schemas.openxmlformats.org/drawingml/2006/table">
            <a:tbl>
              <a:tblPr firstRow="1" bandRow="1">
                <a:tableStyleId>{21E4AEA4-8DFA-4A89-87EB-49C32662AFE0}</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s-MX" sz="1200" dirty="0" smtClean="0"/>
                        <a:t>ACTIVIDAD</a:t>
                      </a:r>
                      <a:endParaRPr lang="es-MX" sz="1200" dirty="0"/>
                    </a:p>
                  </a:txBody>
                  <a:tcPr/>
                </a:tc>
                <a:tc>
                  <a:txBody>
                    <a:bodyPr/>
                    <a:lstStyle/>
                    <a:p>
                      <a:r>
                        <a:rPr lang="es-MX" sz="1200" dirty="0" smtClean="0"/>
                        <a:t>ESTRATEGIA</a:t>
                      </a:r>
                      <a:endParaRPr lang="es-MX" sz="1200" dirty="0"/>
                    </a:p>
                  </a:txBody>
                  <a:tcPr/>
                </a:tc>
                <a:tc>
                  <a:txBody>
                    <a:bodyPr/>
                    <a:lstStyle/>
                    <a:p>
                      <a:pPr algn="ctr"/>
                      <a:r>
                        <a:rPr lang="es-MX" sz="1200" dirty="0" smtClean="0"/>
                        <a:t>CORRESPONSABILIDAD</a:t>
                      </a:r>
                      <a:r>
                        <a:rPr lang="es-MX" sz="1200" baseline="0" dirty="0" smtClean="0"/>
                        <a:t> </a:t>
                      </a:r>
                      <a:endParaRPr lang="es-MX" sz="1200" dirty="0"/>
                    </a:p>
                  </a:txBody>
                  <a:tcPr/>
                </a:tc>
                <a:tc>
                  <a:txBody>
                    <a:bodyPr/>
                    <a:lstStyle/>
                    <a:p>
                      <a:r>
                        <a:rPr lang="es-MX" sz="1200" dirty="0" smtClean="0"/>
                        <a:t>REQUERIMIENTOS </a:t>
                      </a:r>
                      <a:endParaRPr lang="es-MX" sz="1200" dirty="0"/>
                    </a:p>
                  </a:txBody>
                  <a:tcPr/>
                </a:tc>
                <a:extLst>
                  <a:ext uri="{0D108BD9-81ED-4DB2-BD59-A6C34878D82A}">
                    <a16:rowId xmlns:a16="http://schemas.microsoft.com/office/drawing/2014/main" val="10000"/>
                  </a:ext>
                </a:extLst>
              </a:tr>
              <a:tr h="370840">
                <a:tc>
                  <a:txBody>
                    <a:bodyPr/>
                    <a:lstStyle/>
                    <a:p>
                      <a:pPr algn="ctr"/>
                      <a:r>
                        <a:rPr kumimoji="0" lang="es-MX" sz="1800" kern="1200" dirty="0" smtClean="0">
                          <a:solidFill>
                            <a:schemeClr val="dk1"/>
                          </a:solidFill>
                          <a:latin typeface="+mn-lt"/>
                          <a:ea typeface="+mn-ea"/>
                          <a:cs typeface="+mn-cs"/>
                        </a:rPr>
                        <a:t>Campaña de difusión en medios y redes sociales. </a:t>
                      </a:r>
                      <a:endParaRPr lang="es-MX" sz="1800" dirty="0"/>
                    </a:p>
                  </a:txBody>
                  <a:tcPr/>
                </a:tc>
                <a:tc>
                  <a:txBody>
                    <a:bodyPr/>
                    <a:lstStyle/>
                    <a:p>
                      <a:pPr lvl="0" algn="l">
                        <a:buFont typeface="Wingdings" pitchFamily="2" charset="2"/>
                        <a:buChar char="ü"/>
                      </a:pPr>
                      <a:r>
                        <a:rPr kumimoji="0" lang="es-MX" sz="1800" kern="1200" dirty="0" smtClean="0">
                          <a:solidFill>
                            <a:schemeClr val="dk1"/>
                          </a:solidFill>
                          <a:latin typeface="+mn-lt"/>
                          <a:ea typeface="+mn-ea"/>
                          <a:cs typeface="+mn-cs"/>
                        </a:rPr>
                        <a:t>Conferencias de prensa.</a:t>
                      </a:r>
                    </a:p>
                    <a:p>
                      <a:pPr lvl="0" algn="l">
                        <a:buFont typeface="Wingdings" pitchFamily="2" charset="2"/>
                        <a:buChar char="ü"/>
                      </a:pPr>
                      <a:r>
                        <a:rPr kumimoji="0" lang="es-MX" sz="1800" kern="1200" dirty="0" smtClean="0">
                          <a:solidFill>
                            <a:schemeClr val="dk1"/>
                          </a:solidFill>
                          <a:latin typeface="+mn-lt"/>
                          <a:ea typeface="+mn-ea"/>
                          <a:cs typeface="+mn-cs"/>
                        </a:rPr>
                        <a:t>Entrevistas en medios.</a:t>
                      </a:r>
                    </a:p>
                    <a:p>
                      <a:pPr lvl="0" algn="l">
                        <a:buFont typeface="Wingdings" pitchFamily="2" charset="2"/>
                        <a:buChar char="ü"/>
                      </a:pPr>
                      <a:r>
                        <a:rPr kumimoji="0" lang="es-MX" sz="1800" kern="1200" dirty="0" smtClean="0">
                          <a:solidFill>
                            <a:schemeClr val="dk1"/>
                          </a:solidFill>
                          <a:latin typeface="+mn-lt"/>
                          <a:ea typeface="+mn-ea"/>
                          <a:cs typeface="+mn-cs"/>
                        </a:rPr>
                        <a:t>Grabación de un video</a:t>
                      </a:r>
                    </a:p>
                    <a:p>
                      <a:pPr lvl="0" algn="l">
                        <a:buFont typeface="Wingdings" pitchFamily="2" charset="2"/>
                        <a:buChar char="ü"/>
                      </a:pPr>
                      <a:r>
                        <a:rPr kumimoji="0" lang="es-MX" sz="1800" kern="1200" dirty="0" smtClean="0">
                          <a:solidFill>
                            <a:schemeClr val="dk1"/>
                          </a:solidFill>
                          <a:latin typeface="+mn-lt"/>
                          <a:ea typeface="+mn-ea"/>
                          <a:cs typeface="+mn-cs"/>
                        </a:rPr>
                        <a:t>Spots de Radio </a:t>
                      </a:r>
                    </a:p>
                    <a:p>
                      <a:pPr lvl="0" algn="l">
                        <a:buFont typeface="Wingdings" pitchFamily="2" charset="2"/>
                        <a:buChar char="ü"/>
                      </a:pPr>
                      <a:r>
                        <a:rPr kumimoji="0" lang="es-MX" sz="1800" kern="1200" dirty="0" smtClean="0">
                          <a:solidFill>
                            <a:schemeClr val="dk1"/>
                          </a:solidFill>
                          <a:latin typeface="+mn-lt"/>
                          <a:ea typeface="+mn-ea"/>
                          <a:cs typeface="+mn-cs"/>
                        </a:rPr>
                        <a:t>Testimoniales de Turistas, concesionarios prestadores de servicios turísticos.  </a:t>
                      </a:r>
                    </a:p>
                    <a:p>
                      <a:pPr lvl="0" algn="l">
                        <a:buFont typeface="Wingdings" pitchFamily="2" charset="2"/>
                        <a:buChar char="ü"/>
                      </a:pPr>
                      <a:r>
                        <a:rPr kumimoji="0" lang="es-MX" sz="1800" kern="1200" dirty="0" smtClean="0">
                          <a:solidFill>
                            <a:schemeClr val="dk1"/>
                          </a:solidFill>
                          <a:latin typeface="+mn-lt"/>
                          <a:ea typeface="+mn-ea"/>
                          <a:cs typeface="+mn-cs"/>
                        </a:rPr>
                        <a:t>Boletines de Prensa</a:t>
                      </a:r>
                    </a:p>
                    <a:p>
                      <a:pPr algn="l">
                        <a:buFont typeface="Wingdings" pitchFamily="2" charset="2"/>
                        <a:buChar char="ü"/>
                      </a:pPr>
                      <a:r>
                        <a:rPr kumimoji="0" lang="es-MX" sz="1800" kern="1200" dirty="0" smtClean="0">
                          <a:solidFill>
                            <a:schemeClr val="dk1"/>
                          </a:solidFill>
                          <a:latin typeface="+mn-lt"/>
                          <a:ea typeface="+mn-ea"/>
                          <a:cs typeface="+mn-cs"/>
                        </a:rPr>
                        <a:t>Redes Sociales.</a:t>
                      </a:r>
                      <a:endParaRPr lang="es-MX" sz="1800" dirty="0"/>
                    </a:p>
                  </a:txBody>
                  <a:tcPr/>
                </a:tc>
                <a:tc>
                  <a:txBody>
                    <a:bodyPr/>
                    <a:lstStyle/>
                    <a:p>
                      <a:pPr algn="just"/>
                      <a:r>
                        <a:rPr kumimoji="0" lang="es-MX" sz="1800" kern="1200" dirty="0" smtClean="0">
                          <a:solidFill>
                            <a:schemeClr val="dk1"/>
                          </a:solidFill>
                          <a:latin typeface="+mn-lt"/>
                          <a:ea typeface="+mn-ea"/>
                          <a:cs typeface="+mn-cs"/>
                        </a:rPr>
                        <a:t>Áreas de comunicación social de las Dependencias. </a:t>
                      </a:r>
                      <a:endParaRPr lang="es-MX" sz="1800" dirty="0"/>
                    </a:p>
                  </a:txBody>
                  <a:tcPr/>
                </a:tc>
                <a:tc>
                  <a:txBody>
                    <a:bodyPr/>
                    <a:lstStyle/>
                    <a:p>
                      <a:pPr lvl="0">
                        <a:buFont typeface="Wingdings" pitchFamily="2" charset="2"/>
                        <a:buChar char="ü"/>
                      </a:pPr>
                      <a:r>
                        <a:rPr kumimoji="0" lang="es-MX" sz="1800" kern="1200" dirty="0" smtClean="0">
                          <a:solidFill>
                            <a:schemeClr val="dk1"/>
                          </a:solidFill>
                          <a:latin typeface="+mn-lt"/>
                          <a:ea typeface="+mn-ea"/>
                          <a:cs typeface="+mn-cs"/>
                        </a:rPr>
                        <a:t>Facilidades para las entrevistas en medios. </a:t>
                      </a:r>
                    </a:p>
                    <a:p>
                      <a:pPr lvl="0">
                        <a:buFont typeface="Wingdings" pitchFamily="2" charset="2"/>
                        <a:buChar char="ü"/>
                      </a:pPr>
                      <a:r>
                        <a:rPr kumimoji="0" lang="es-MX" sz="1800" kern="1200" dirty="0" smtClean="0">
                          <a:solidFill>
                            <a:schemeClr val="dk1"/>
                          </a:solidFill>
                          <a:latin typeface="+mn-lt"/>
                          <a:ea typeface="+mn-ea"/>
                          <a:cs typeface="+mn-cs"/>
                        </a:rPr>
                        <a:t>Financiamiento para grabación del video.</a:t>
                      </a:r>
                    </a:p>
                    <a:p>
                      <a:pPr lvl="0">
                        <a:buFont typeface="Wingdings" pitchFamily="2" charset="2"/>
                        <a:buChar char="ü"/>
                      </a:pPr>
                      <a:r>
                        <a:rPr kumimoji="0" lang="es-MX" sz="1800" kern="1200" dirty="0" smtClean="0">
                          <a:solidFill>
                            <a:schemeClr val="dk1"/>
                          </a:solidFill>
                          <a:latin typeface="+mn-lt"/>
                          <a:ea typeface="+mn-ea"/>
                          <a:cs typeface="+mn-cs"/>
                        </a:rPr>
                        <a:t>Spots de radio </a:t>
                      </a:r>
                    </a:p>
                    <a:p>
                      <a:pPr lvl="0">
                        <a:buFont typeface="Wingdings" pitchFamily="2" charset="2"/>
                        <a:buChar char="ü"/>
                      </a:pPr>
                      <a:r>
                        <a:rPr kumimoji="0" lang="es-MX" sz="1800" kern="1200" dirty="0" smtClean="0">
                          <a:solidFill>
                            <a:schemeClr val="dk1"/>
                          </a:solidFill>
                          <a:latin typeface="+mn-lt"/>
                          <a:ea typeface="+mn-ea"/>
                          <a:cs typeface="+mn-cs"/>
                        </a:rPr>
                        <a:t>Conferencias de prensa. </a:t>
                      </a:r>
                    </a:p>
                    <a:p>
                      <a:pPr lvl="0">
                        <a:buFont typeface="Wingdings" pitchFamily="2" charset="2"/>
                        <a:buChar char="ü"/>
                      </a:pPr>
                      <a:r>
                        <a:rPr kumimoji="0" lang="es-MX" sz="1800" kern="1200" dirty="0" smtClean="0">
                          <a:solidFill>
                            <a:schemeClr val="dk1"/>
                          </a:solidFill>
                          <a:latin typeface="+mn-lt"/>
                          <a:ea typeface="+mn-ea"/>
                          <a:cs typeface="+mn-cs"/>
                        </a:rPr>
                        <a:t>Redes Sociales de los miembros del comité de playas limpias.</a:t>
                      </a:r>
                    </a:p>
                    <a:p>
                      <a:pPr lvl="0">
                        <a:buFont typeface="Wingdings" pitchFamily="2" charset="2"/>
                        <a:buChar char="ü"/>
                      </a:pPr>
                      <a:r>
                        <a:rPr kumimoji="0" lang="es-MX" sz="1800" kern="1200" dirty="0" smtClean="0">
                          <a:solidFill>
                            <a:schemeClr val="dk1"/>
                          </a:solidFill>
                          <a:latin typeface="+mn-lt"/>
                          <a:ea typeface="+mn-ea"/>
                          <a:cs typeface="+mn-cs"/>
                        </a:rPr>
                        <a:t>Facilidad para subir información a las páginas web</a:t>
                      </a:r>
                      <a:r>
                        <a:rPr kumimoji="0" lang="es-MX" sz="1800" kern="1200" baseline="0" dirty="0" smtClean="0">
                          <a:solidFill>
                            <a:schemeClr val="dk1"/>
                          </a:solidFill>
                          <a:latin typeface="+mn-lt"/>
                          <a:ea typeface="+mn-ea"/>
                          <a:cs typeface="+mn-cs"/>
                        </a:rPr>
                        <a:t> oficiales</a:t>
                      </a:r>
                      <a:r>
                        <a:rPr kumimoji="0" lang="es-MX" sz="1800" kern="1200" dirty="0" smtClean="0">
                          <a:solidFill>
                            <a:schemeClr val="dk1"/>
                          </a:solidFill>
                          <a:latin typeface="+mn-lt"/>
                          <a:ea typeface="+mn-ea"/>
                          <a:cs typeface="+mn-cs"/>
                        </a:rPr>
                        <a:t>. </a:t>
                      </a:r>
                    </a:p>
                    <a:p>
                      <a:pPr algn="ctr"/>
                      <a:endParaRPr lang="es-MX" sz="1800" dirty="0"/>
                    </a:p>
                  </a:txBody>
                  <a:tcPr/>
                </a:tc>
                <a:extLst>
                  <a:ext uri="{0D108BD9-81ED-4DB2-BD59-A6C34878D82A}">
                    <a16:rowId xmlns:a16="http://schemas.microsoft.com/office/drawing/2014/main" val="10001"/>
                  </a:ext>
                </a:extLst>
              </a:tr>
            </a:tbl>
          </a:graphicData>
        </a:graphic>
      </p:graphicFrame>
      <p:sp>
        <p:nvSpPr>
          <p:cNvPr id="3" name="2 Rectángulo"/>
          <p:cNvSpPr/>
          <p:nvPr/>
        </p:nvSpPr>
        <p:spPr>
          <a:xfrm>
            <a:off x="4139952"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pic>
        <p:nvPicPr>
          <p:cNvPr id="4" name="3 Imagen" descr="logo_uagro.png"/>
          <p:cNvPicPr>
            <a:picLocks noChangeAspect="1"/>
          </p:cNvPicPr>
          <p:nvPr/>
        </p:nvPicPr>
        <p:blipFill>
          <a:blip r:embed="rId2" cstate="print"/>
          <a:stretch>
            <a:fillRect/>
          </a:stretch>
        </p:blipFill>
        <p:spPr>
          <a:xfrm>
            <a:off x="107504" y="0"/>
            <a:ext cx="2232248" cy="620688"/>
          </a:xfrm>
          <a:prstGeom prst="rect">
            <a:avLst/>
          </a:prstGeom>
        </p:spPr>
      </p:pic>
      <p:sp>
        <p:nvSpPr>
          <p:cNvPr id="6" name="5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4272460345"/>
              </p:ext>
            </p:extLst>
          </p:nvPr>
        </p:nvGraphicFramePr>
        <p:xfrm>
          <a:off x="611560" y="1772816"/>
          <a:ext cx="7539608" cy="1376680"/>
        </p:xfrm>
        <a:graphic>
          <a:graphicData uri="http://schemas.openxmlformats.org/drawingml/2006/table">
            <a:tbl>
              <a:tblPr firstRow="1" bandRow="1">
                <a:tableStyleId>{21E4AEA4-8DFA-4A89-87EB-49C32662AFE0}</a:tableStyleId>
              </a:tblPr>
              <a:tblGrid>
                <a:gridCol w="1884902">
                  <a:extLst>
                    <a:ext uri="{9D8B030D-6E8A-4147-A177-3AD203B41FA5}">
                      <a16:colId xmlns:a16="http://schemas.microsoft.com/office/drawing/2014/main" val="20000"/>
                    </a:ext>
                  </a:extLst>
                </a:gridCol>
                <a:gridCol w="1884902">
                  <a:extLst>
                    <a:ext uri="{9D8B030D-6E8A-4147-A177-3AD203B41FA5}">
                      <a16:colId xmlns:a16="http://schemas.microsoft.com/office/drawing/2014/main" val="20001"/>
                    </a:ext>
                  </a:extLst>
                </a:gridCol>
                <a:gridCol w="1884902">
                  <a:extLst>
                    <a:ext uri="{9D8B030D-6E8A-4147-A177-3AD203B41FA5}">
                      <a16:colId xmlns:a16="http://schemas.microsoft.com/office/drawing/2014/main" val="20002"/>
                    </a:ext>
                  </a:extLst>
                </a:gridCol>
                <a:gridCol w="1884902">
                  <a:extLst>
                    <a:ext uri="{9D8B030D-6E8A-4147-A177-3AD203B41FA5}">
                      <a16:colId xmlns:a16="http://schemas.microsoft.com/office/drawing/2014/main" val="20003"/>
                    </a:ext>
                  </a:extLst>
                </a:gridCol>
              </a:tblGrid>
              <a:tr h="370840">
                <a:tc>
                  <a:txBody>
                    <a:bodyPr/>
                    <a:lstStyle/>
                    <a:p>
                      <a:r>
                        <a:rPr lang="es-MX" dirty="0" smtClean="0"/>
                        <a:t>ACTIVIDAD</a:t>
                      </a:r>
                      <a:endParaRPr lang="es-MX" dirty="0"/>
                    </a:p>
                  </a:txBody>
                  <a:tcPr/>
                </a:tc>
                <a:tc>
                  <a:txBody>
                    <a:bodyPr/>
                    <a:lstStyle/>
                    <a:p>
                      <a:r>
                        <a:rPr lang="es-MX" smtClean="0"/>
                        <a:t>ESTRATEGIA</a:t>
                      </a:r>
                      <a:endParaRPr lang="es-MX" dirty="0"/>
                    </a:p>
                  </a:txBody>
                  <a:tcPr/>
                </a:tc>
                <a:tc>
                  <a:txBody>
                    <a:bodyPr/>
                    <a:lstStyle/>
                    <a:p>
                      <a:pPr algn="ctr"/>
                      <a:r>
                        <a:rPr lang="es-MX" sz="1200" dirty="0" smtClean="0"/>
                        <a:t>CORRESPONSABILIDAD</a:t>
                      </a:r>
                      <a:r>
                        <a:rPr lang="es-MX" sz="1200" baseline="0" dirty="0" smtClean="0"/>
                        <a:t> </a:t>
                      </a:r>
                      <a:endParaRPr lang="es-MX" sz="1200" dirty="0"/>
                    </a:p>
                  </a:txBody>
                  <a:tcPr/>
                </a:tc>
                <a:tc>
                  <a:txBody>
                    <a:bodyPr/>
                    <a:lstStyle/>
                    <a:p>
                      <a:r>
                        <a:rPr lang="es-MX" dirty="0" smtClean="0"/>
                        <a:t>REQUERIMIENTOS </a:t>
                      </a:r>
                      <a:endParaRPr lang="es-MX" dirty="0"/>
                    </a:p>
                  </a:txBody>
                  <a:tcPr/>
                </a:tc>
                <a:extLst>
                  <a:ext uri="{0D108BD9-81ED-4DB2-BD59-A6C34878D82A}">
                    <a16:rowId xmlns:a16="http://schemas.microsoft.com/office/drawing/2014/main" val="10000"/>
                  </a:ext>
                </a:extLst>
              </a:tr>
              <a:tr h="370840">
                <a:tc>
                  <a:txBody>
                    <a:bodyPr/>
                    <a:lstStyle/>
                    <a:p>
                      <a:pPr algn="ctr"/>
                      <a:r>
                        <a:rPr kumimoji="0" lang="es-MX" sz="2000" kern="1200" dirty="0" smtClean="0">
                          <a:solidFill>
                            <a:schemeClr val="dk1"/>
                          </a:solidFill>
                          <a:latin typeface="+mn-lt"/>
                          <a:ea typeface="+mn-ea"/>
                          <a:cs typeface="+mn-cs"/>
                        </a:rPr>
                        <a:t>Programa de prácticas profesionales.</a:t>
                      </a:r>
                      <a:endParaRPr lang="es-MX" sz="2000" dirty="0"/>
                    </a:p>
                  </a:txBody>
                  <a:tcPr/>
                </a:tc>
                <a:tc>
                  <a:txBody>
                    <a:bodyPr/>
                    <a:lstStyle/>
                    <a:p>
                      <a:pPr lvl="0" algn="l">
                        <a:buFont typeface="Wingdings" pitchFamily="2" charset="2"/>
                        <a:buChar char="ü"/>
                      </a:pPr>
                      <a:r>
                        <a:rPr kumimoji="0" lang="es-MX" sz="2000" kern="1200" dirty="0" smtClean="0">
                          <a:solidFill>
                            <a:schemeClr val="dk1"/>
                          </a:solidFill>
                          <a:latin typeface="+mn-lt"/>
                          <a:ea typeface="+mn-ea"/>
                          <a:cs typeface="+mn-cs"/>
                        </a:rPr>
                        <a:t>firma de convenios. </a:t>
                      </a:r>
                      <a:endParaRPr lang="es-MX" sz="2000" dirty="0"/>
                    </a:p>
                  </a:txBody>
                  <a:tcPr/>
                </a:tc>
                <a:tc>
                  <a:txBody>
                    <a:bodyPr/>
                    <a:lstStyle/>
                    <a:p>
                      <a:pPr algn="just"/>
                      <a:r>
                        <a:rPr kumimoji="0" lang="es-MX" sz="2000" kern="1200" dirty="0" smtClean="0">
                          <a:solidFill>
                            <a:schemeClr val="dk1"/>
                          </a:solidFill>
                          <a:latin typeface="+mn-lt"/>
                          <a:ea typeface="+mn-ea"/>
                          <a:cs typeface="+mn-cs"/>
                        </a:rPr>
                        <a:t>Dependencias de gobierno con universidades. </a:t>
                      </a:r>
                      <a:endParaRPr lang="es-MX" sz="2000" dirty="0"/>
                    </a:p>
                  </a:txBody>
                  <a:tcPr/>
                </a:tc>
                <a:tc>
                  <a:txBody>
                    <a:bodyPr/>
                    <a:lstStyle/>
                    <a:p>
                      <a:pPr algn="ctr"/>
                      <a:r>
                        <a:rPr kumimoji="0" lang="es-MX" sz="2000" kern="1200" dirty="0" smtClean="0">
                          <a:solidFill>
                            <a:schemeClr val="dk1"/>
                          </a:solidFill>
                          <a:latin typeface="+mn-lt"/>
                          <a:ea typeface="+mn-ea"/>
                          <a:cs typeface="+mn-cs"/>
                        </a:rPr>
                        <a:t>Definir fechas, horarios y lugares</a:t>
                      </a:r>
                      <a:endParaRPr lang="es-MX" sz="2000" dirty="0"/>
                    </a:p>
                  </a:txBody>
                  <a:tcPr/>
                </a:tc>
                <a:extLst>
                  <a:ext uri="{0D108BD9-81ED-4DB2-BD59-A6C34878D82A}">
                    <a16:rowId xmlns:a16="http://schemas.microsoft.com/office/drawing/2014/main" val="10001"/>
                  </a:ext>
                </a:extLst>
              </a:tr>
            </a:tbl>
          </a:graphicData>
        </a:graphic>
      </p:graphicFrame>
      <p:sp>
        <p:nvSpPr>
          <p:cNvPr id="3" name="2 Rectángulo"/>
          <p:cNvSpPr/>
          <p:nvPr/>
        </p:nvSpPr>
        <p:spPr>
          <a:xfrm>
            <a:off x="4139952" y="0"/>
            <a:ext cx="4572000" cy="646331"/>
          </a:xfrm>
          <a:prstGeom prst="rect">
            <a:avLst/>
          </a:prstGeom>
        </p:spPr>
        <p:txBody>
          <a:bodyPr>
            <a:spAutoFit/>
          </a:bodyPr>
          <a:lstStyle/>
          <a:p>
            <a:pPr lvl="0" algn="r" fontAlgn="base">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Universidad Aut</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ó</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noma de Guerrero</a:t>
            </a:r>
            <a:endParaRPr kumimoji="0" lang="es-MX" sz="800" b="1" i="0" u="none" strike="noStrike" cap="none" normalizeH="0" baseline="0" dirty="0" smtClean="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Unidad Acad</a:t>
            </a:r>
            <a:r>
              <a:rPr kumimoji="0" lang="es-MX" b="1" i="1" u="none" strike="noStrike" cap="none" normalizeH="0" baseline="0" dirty="0" smtClean="0">
                <a:ln>
                  <a:noFill/>
                </a:ln>
                <a:solidFill>
                  <a:srgbClr val="595959"/>
                </a:solidFill>
                <a:effectLst/>
                <a:latin typeface="Calibri"/>
                <a:ea typeface="Calibri" pitchFamily="34" charset="0"/>
                <a:cs typeface="Times New Roman" pitchFamily="18" charset="0"/>
              </a:rPr>
              <a:t>é</a:t>
            </a:r>
            <a:r>
              <a:rPr kumimoji="0" lang="es-MX" b="1" i="1" u="none" strike="noStrike" cap="none" normalizeH="0" baseline="0" dirty="0" smtClean="0">
                <a:ln>
                  <a:noFill/>
                </a:ln>
                <a:solidFill>
                  <a:srgbClr val="595959"/>
                </a:solidFill>
                <a:effectLst/>
                <a:latin typeface="Century Gothic" pitchFamily="34" charset="0"/>
                <a:ea typeface="Calibri" pitchFamily="34" charset="0"/>
                <a:cs typeface="Times New Roman" pitchFamily="18" charset="0"/>
              </a:rPr>
              <a:t>mica de Turismo</a:t>
            </a:r>
            <a:endParaRPr lang="es-MX" dirty="0"/>
          </a:p>
        </p:txBody>
      </p:sp>
      <p:pic>
        <p:nvPicPr>
          <p:cNvPr id="4" name="3 Imagen" descr="logo_uagro.png"/>
          <p:cNvPicPr>
            <a:picLocks noChangeAspect="1"/>
          </p:cNvPicPr>
          <p:nvPr/>
        </p:nvPicPr>
        <p:blipFill>
          <a:blip r:embed="rId2" cstate="print"/>
          <a:stretch>
            <a:fillRect/>
          </a:stretch>
        </p:blipFill>
        <p:spPr>
          <a:xfrm>
            <a:off x="107504" y="0"/>
            <a:ext cx="2232248" cy="620688"/>
          </a:xfrm>
          <a:prstGeom prst="rect">
            <a:avLst/>
          </a:prstGeom>
        </p:spPr>
      </p:pic>
      <p:sp>
        <p:nvSpPr>
          <p:cNvPr id="6" name="5 Rectángulo"/>
          <p:cNvSpPr/>
          <p:nvPr/>
        </p:nvSpPr>
        <p:spPr>
          <a:xfrm>
            <a:off x="0" y="692696"/>
            <a:ext cx="9144000" cy="4571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505</Words>
  <Application>Microsoft Office PowerPoint</Application>
  <PresentationFormat>Presentación en pantalla (4:3)</PresentationFormat>
  <Paragraphs>74</Paragraphs>
  <Slides>7</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Century Gothic</vt:lpstr>
      <vt:lpstr>Times New Roman</vt:lpstr>
      <vt:lpstr>Wingdings</vt:lpstr>
      <vt:lpstr>Tema de Office</vt:lpstr>
      <vt:lpstr>      PROGRAMA DE CULTURA AMBIENTAL  Y DIFUSIÓN DE MEDIOS  </vt:lpstr>
      <vt:lpstr>Presentación de PowerPoint</vt:lpstr>
      <vt:lpstr>Introducción </vt:lpstr>
      <vt:lpstr>Comité de playas limpias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COMITÉ DE PLAYAS LIMPIAS</dc:title>
  <dc:creator>Usuario</dc:creator>
  <cp:lastModifiedBy>Admin</cp:lastModifiedBy>
  <cp:revision>15</cp:revision>
  <dcterms:created xsi:type="dcterms:W3CDTF">2016-06-20T18:05:11Z</dcterms:created>
  <dcterms:modified xsi:type="dcterms:W3CDTF">2017-12-12T21:01:47Z</dcterms:modified>
</cp:coreProperties>
</file>