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2" r:id="rId3"/>
    <p:sldId id="269" r:id="rId4"/>
    <p:sldId id="270" r:id="rId5"/>
    <p:sldId id="272" r:id="rId6"/>
    <p:sldId id="275" r:id="rId7"/>
    <p:sldId id="278" r:id="rId8"/>
    <p:sldId id="271" r:id="rId9"/>
    <p:sldId id="273" r:id="rId10"/>
    <p:sldId id="274" r:id="rId11"/>
    <p:sldId id="279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51AB3-CC32-4319-868F-F7022BCF37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4FCA86-ABAE-4809-9F00-DC6DF1E51618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Cartilla Turística</a:t>
          </a:r>
        </a:p>
      </dgm:t>
    </dgm:pt>
    <dgm:pt modelId="{80CCA099-DB11-4637-830C-8FB6B030FA27}" type="parTrans" cxnId="{A5E4E55F-6551-4C3F-B1EE-F16ED2585ED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5F493B1C-B7BF-46A8-A82D-4E3D7B8E65AA}" type="sibTrans" cxnId="{A5E4E55F-6551-4C3F-B1EE-F16ED2585ED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4346DA7-270D-404F-8B3B-3FE216B1893D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Cumbre Universitaria de Turismo</a:t>
          </a:r>
        </a:p>
      </dgm:t>
    </dgm:pt>
    <dgm:pt modelId="{3924D6B6-0A97-4CFA-A7C4-5B19CE1EBF14}" type="parTrans" cxnId="{E7A61F20-F313-422D-89B3-2F1A8A34CD5A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FBD556E-DEB0-40AA-93E8-63791FE4539F}" type="sibTrans" cxnId="{E7A61F20-F313-422D-89B3-2F1A8A34CD5A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75207AE6-93F5-49F1-866D-C6069A1BCC70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Viajemos todos por México</a:t>
          </a:r>
        </a:p>
      </dgm:t>
    </dgm:pt>
    <dgm:pt modelId="{0009E2E9-A068-489A-A639-8D569BE0DFA8}" type="parTrans" cxnId="{64D9737F-6DC3-42D3-8890-40B574DBBEC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705B655-2C12-4E9E-AF82-764A7B348721}" type="sibTrans" cxnId="{64D9737F-6DC3-42D3-8890-40B574DBBEC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B452B606-DC0E-4A47-8F8B-31E894DD4BFC}">
      <dgm:prSet phldrT="[Texto]"/>
      <dgm:spPr/>
      <dgm:t>
        <a:bodyPr/>
        <a:lstStyle/>
        <a:p>
          <a:r>
            <a:rPr lang="es-ES" dirty="0">
              <a:latin typeface="Century Gothic" panose="020B0502020202020204" pitchFamily="34" charset="0"/>
            </a:rPr>
            <a:t>Sello de Calidad Turística</a:t>
          </a:r>
        </a:p>
      </dgm:t>
    </dgm:pt>
    <dgm:pt modelId="{F750D832-3FE1-4329-942A-AA81BB0A0E48}" type="parTrans" cxnId="{E34D0500-1A4B-4761-868F-197ACA05190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598FE3B-A25E-48F3-902D-7C9C78A6AE0B}" type="sibTrans" cxnId="{E34D0500-1A4B-4761-868F-197ACA05190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DB45543-E24D-4CAE-8A14-39353308137D}" type="pres">
      <dgm:prSet presAssocID="{1D351AB3-CC32-4319-868F-F7022BCF37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31BFECC-645C-4ACC-9141-6E44773401BA}" type="pres">
      <dgm:prSet presAssocID="{1D351AB3-CC32-4319-868F-F7022BCF3712}" presName="Name1" presStyleCnt="0"/>
      <dgm:spPr/>
    </dgm:pt>
    <dgm:pt modelId="{AA8DA134-3218-4CE6-BCB3-DA345641A24A}" type="pres">
      <dgm:prSet presAssocID="{1D351AB3-CC32-4319-868F-F7022BCF3712}" presName="cycle" presStyleCnt="0"/>
      <dgm:spPr/>
    </dgm:pt>
    <dgm:pt modelId="{CEF260CC-1CF8-40BE-A723-DA8BF93A53C2}" type="pres">
      <dgm:prSet presAssocID="{1D351AB3-CC32-4319-868F-F7022BCF3712}" presName="srcNode" presStyleLbl="node1" presStyleIdx="0" presStyleCnt="4"/>
      <dgm:spPr/>
    </dgm:pt>
    <dgm:pt modelId="{BE8BC29C-25DD-4333-AB31-2E680FA398BB}" type="pres">
      <dgm:prSet presAssocID="{1D351AB3-CC32-4319-868F-F7022BCF3712}" presName="conn" presStyleLbl="parChTrans1D2" presStyleIdx="0" presStyleCnt="1"/>
      <dgm:spPr/>
      <dgm:t>
        <a:bodyPr/>
        <a:lstStyle/>
        <a:p>
          <a:endParaRPr lang="es-MX"/>
        </a:p>
      </dgm:t>
    </dgm:pt>
    <dgm:pt modelId="{3B8FA9AC-6D44-4992-B20C-ADB1784FA7AB}" type="pres">
      <dgm:prSet presAssocID="{1D351AB3-CC32-4319-868F-F7022BCF3712}" presName="extraNode" presStyleLbl="node1" presStyleIdx="0" presStyleCnt="4"/>
      <dgm:spPr/>
    </dgm:pt>
    <dgm:pt modelId="{959BB77C-DBF1-4D3C-8FD2-C09AA6DFB99F}" type="pres">
      <dgm:prSet presAssocID="{1D351AB3-CC32-4319-868F-F7022BCF3712}" presName="dstNode" presStyleLbl="node1" presStyleIdx="0" presStyleCnt="4"/>
      <dgm:spPr/>
    </dgm:pt>
    <dgm:pt modelId="{C9B39B95-1C17-4533-A9D4-0954D76562F9}" type="pres">
      <dgm:prSet presAssocID="{034FCA86-ABAE-4809-9F00-DC6DF1E5161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74047-040D-458A-80D8-65DDA009A10F}" type="pres">
      <dgm:prSet presAssocID="{034FCA86-ABAE-4809-9F00-DC6DF1E51618}" presName="accent_1" presStyleCnt="0"/>
      <dgm:spPr/>
    </dgm:pt>
    <dgm:pt modelId="{A45E7665-F7CB-4860-8A82-7B4389DA5ADE}" type="pres">
      <dgm:prSet presAssocID="{034FCA86-ABAE-4809-9F00-DC6DF1E51618}" presName="accentRepeatNode" presStyleLbl="solidFgAcc1" presStyleIdx="0" presStyleCnt="4"/>
      <dgm:spPr/>
    </dgm:pt>
    <dgm:pt modelId="{AD141730-7616-4686-A301-F498D50B3DBF}" type="pres">
      <dgm:prSet presAssocID="{84346DA7-270D-404F-8B3B-3FE216B1893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2E2A54-CDE6-46E6-9E4E-9C29F76482BB}" type="pres">
      <dgm:prSet presAssocID="{84346DA7-270D-404F-8B3B-3FE216B1893D}" presName="accent_2" presStyleCnt="0"/>
      <dgm:spPr/>
    </dgm:pt>
    <dgm:pt modelId="{3DEBB613-9EA2-4D55-8373-0D8DDA586A94}" type="pres">
      <dgm:prSet presAssocID="{84346DA7-270D-404F-8B3B-3FE216B1893D}" presName="accentRepeatNode" presStyleLbl="solidFgAcc1" presStyleIdx="1" presStyleCnt="4"/>
      <dgm:spPr/>
    </dgm:pt>
    <dgm:pt modelId="{05330EE1-5C51-46DF-982E-CC4E1B194268}" type="pres">
      <dgm:prSet presAssocID="{75207AE6-93F5-49F1-866D-C6069A1BCC7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618272-BB84-4372-BE66-11D2FCCA1529}" type="pres">
      <dgm:prSet presAssocID="{75207AE6-93F5-49F1-866D-C6069A1BCC70}" presName="accent_3" presStyleCnt="0"/>
      <dgm:spPr/>
    </dgm:pt>
    <dgm:pt modelId="{93E7BCC7-7CC6-42A3-AB68-BBCC7F004C66}" type="pres">
      <dgm:prSet presAssocID="{75207AE6-93F5-49F1-866D-C6069A1BCC70}" presName="accentRepeatNode" presStyleLbl="solidFgAcc1" presStyleIdx="2" presStyleCnt="4"/>
      <dgm:spPr/>
    </dgm:pt>
    <dgm:pt modelId="{20EDFFB9-BF00-49A0-9271-C4B702E83509}" type="pres">
      <dgm:prSet presAssocID="{B452B606-DC0E-4A47-8F8B-31E894DD4BF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27BF5C-8C97-41EF-AE7B-F302DBA1FA5D}" type="pres">
      <dgm:prSet presAssocID="{B452B606-DC0E-4A47-8F8B-31E894DD4BFC}" presName="accent_4" presStyleCnt="0"/>
      <dgm:spPr/>
    </dgm:pt>
    <dgm:pt modelId="{B21D889F-7B14-4A7D-B78E-616D74EB6AB2}" type="pres">
      <dgm:prSet presAssocID="{B452B606-DC0E-4A47-8F8B-31E894DD4BFC}" presName="accentRepeatNode" presStyleLbl="solidFgAcc1" presStyleIdx="3" presStyleCnt="4"/>
      <dgm:spPr/>
    </dgm:pt>
  </dgm:ptLst>
  <dgm:cxnLst>
    <dgm:cxn modelId="{AA8737C7-9DD0-4EE8-99CD-0D63A8CBC2A0}" type="presOf" srcId="{75207AE6-93F5-49F1-866D-C6069A1BCC70}" destId="{05330EE1-5C51-46DF-982E-CC4E1B194268}" srcOrd="0" destOrd="0" presId="urn:microsoft.com/office/officeart/2008/layout/VerticalCurvedList"/>
    <dgm:cxn modelId="{A5E4E55F-6551-4C3F-B1EE-F16ED2585EDF}" srcId="{1D351AB3-CC32-4319-868F-F7022BCF3712}" destId="{034FCA86-ABAE-4809-9F00-DC6DF1E51618}" srcOrd="0" destOrd="0" parTransId="{80CCA099-DB11-4637-830C-8FB6B030FA27}" sibTransId="{5F493B1C-B7BF-46A8-A82D-4E3D7B8E65AA}"/>
    <dgm:cxn modelId="{64D9737F-6DC3-42D3-8890-40B574DBBEC8}" srcId="{1D351AB3-CC32-4319-868F-F7022BCF3712}" destId="{75207AE6-93F5-49F1-866D-C6069A1BCC70}" srcOrd="2" destOrd="0" parTransId="{0009E2E9-A068-489A-A639-8D569BE0DFA8}" sibTransId="{2705B655-2C12-4E9E-AF82-764A7B348721}"/>
    <dgm:cxn modelId="{31A6BD73-ACD5-4996-8839-58897B1E15A9}" type="presOf" srcId="{5F493B1C-B7BF-46A8-A82D-4E3D7B8E65AA}" destId="{BE8BC29C-25DD-4333-AB31-2E680FA398BB}" srcOrd="0" destOrd="0" presId="urn:microsoft.com/office/officeart/2008/layout/VerticalCurvedList"/>
    <dgm:cxn modelId="{A1B38676-21F5-480C-8AE2-61A872565356}" type="presOf" srcId="{84346DA7-270D-404F-8B3B-3FE216B1893D}" destId="{AD141730-7616-4686-A301-F498D50B3DBF}" srcOrd="0" destOrd="0" presId="urn:microsoft.com/office/officeart/2008/layout/VerticalCurvedList"/>
    <dgm:cxn modelId="{BE940606-4742-4451-85FC-B42BF216B7DA}" type="presOf" srcId="{B452B606-DC0E-4A47-8F8B-31E894DD4BFC}" destId="{20EDFFB9-BF00-49A0-9271-C4B702E83509}" srcOrd="0" destOrd="0" presId="urn:microsoft.com/office/officeart/2008/layout/VerticalCurvedList"/>
    <dgm:cxn modelId="{F0AC5F1E-E027-4D1A-BA2E-38CD628C23F6}" type="presOf" srcId="{034FCA86-ABAE-4809-9F00-DC6DF1E51618}" destId="{C9B39B95-1C17-4533-A9D4-0954D76562F9}" srcOrd="0" destOrd="0" presId="urn:microsoft.com/office/officeart/2008/layout/VerticalCurvedList"/>
    <dgm:cxn modelId="{E34D0500-1A4B-4761-868F-197ACA051908}" srcId="{1D351AB3-CC32-4319-868F-F7022BCF3712}" destId="{B452B606-DC0E-4A47-8F8B-31E894DD4BFC}" srcOrd="3" destOrd="0" parTransId="{F750D832-3FE1-4329-942A-AA81BB0A0E48}" sibTransId="{9598FE3B-A25E-48F3-902D-7C9C78A6AE0B}"/>
    <dgm:cxn modelId="{E7A61F20-F313-422D-89B3-2F1A8A34CD5A}" srcId="{1D351AB3-CC32-4319-868F-F7022BCF3712}" destId="{84346DA7-270D-404F-8B3B-3FE216B1893D}" srcOrd="1" destOrd="0" parTransId="{3924D6B6-0A97-4CFA-A7C4-5B19CE1EBF14}" sibTransId="{2FBD556E-DEB0-40AA-93E8-63791FE4539F}"/>
    <dgm:cxn modelId="{35F24DF8-CAD3-451F-8776-7048B118E99D}" type="presOf" srcId="{1D351AB3-CC32-4319-868F-F7022BCF3712}" destId="{9DB45543-E24D-4CAE-8A14-39353308137D}" srcOrd="0" destOrd="0" presId="urn:microsoft.com/office/officeart/2008/layout/VerticalCurvedList"/>
    <dgm:cxn modelId="{DEB9FE16-C7F4-48D0-B7D8-4C0DB07EA7C1}" type="presParOf" srcId="{9DB45543-E24D-4CAE-8A14-39353308137D}" destId="{E31BFECC-645C-4ACC-9141-6E44773401BA}" srcOrd="0" destOrd="0" presId="urn:microsoft.com/office/officeart/2008/layout/VerticalCurvedList"/>
    <dgm:cxn modelId="{3E7B4E2D-C2F5-47DC-88B5-5B5C75B8B527}" type="presParOf" srcId="{E31BFECC-645C-4ACC-9141-6E44773401BA}" destId="{AA8DA134-3218-4CE6-BCB3-DA345641A24A}" srcOrd="0" destOrd="0" presId="urn:microsoft.com/office/officeart/2008/layout/VerticalCurvedList"/>
    <dgm:cxn modelId="{517961CD-6067-418C-B7B2-754B428E2894}" type="presParOf" srcId="{AA8DA134-3218-4CE6-BCB3-DA345641A24A}" destId="{CEF260CC-1CF8-40BE-A723-DA8BF93A53C2}" srcOrd="0" destOrd="0" presId="urn:microsoft.com/office/officeart/2008/layout/VerticalCurvedList"/>
    <dgm:cxn modelId="{F8EF4572-CF4C-418D-9D33-3F3E9B212DFE}" type="presParOf" srcId="{AA8DA134-3218-4CE6-BCB3-DA345641A24A}" destId="{BE8BC29C-25DD-4333-AB31-2E680FA398BB}" srcOrd="1" destOrd="0" presId="urn:microsoft.com/office/officeart/2008/layout/VerticalCurvedList"/>
    <dgm:cxn modelId="{3E044C33-E0C5-46B5-ABF2-C51B7909608A}" type="presParOf" srcId="{AA8DA134-3218-4CE6-BCB3-DA345641A24A}" destId="{3B8FA9AC-6D44-4992-B20C-ADB1784FA7AB}" srcOrd="2" destOrd="0" presId="urn:microsoft.com/office/officeart/2008/layout/VerticalCurvedList"/>
    <dgm:cxn modelId="{C6FEB15E-C98C-4456-B081-1088FCCD65F7}" type="presParOf" srcId="{AA8DA134-3218-4CE6-BCB3-DA345641A24A}" destId="{959BB77C-DBF1-4D3C-8FD2-C09AA6DFB99F}" srcOrd="3" destOrd="0" presId="urn:microsoft.com/office/officeart/2008/layout/VerticalCurvedList"/>
    <dgm:cxn modelId="{5F3B5E62-3D25-43C1-99FB-15307F130DE8}" type="presParOf" srcId="{E31BFECC-645C-4ACC-9141-6E44773401BA}" destId="{C9B39B95-1C17-4533-A9D4-0954D76562F9}" srcOrd="1" destOrd="0" presId="urn:microsoft.com/office/officeart/2008/layout/VerticalCurvedList"/>
    <dgm:cxn modelId="{E5CBA3C0-C03E-44A9-9F3E-3D34B8D5474B}" type="presParOf" srcId="{E31BFECC-645C-4ACC-9141-6E44773401BA}" destId="{9AE74047-040D-458A-80D8-65DDA009A10F}" srcOrd="2" destOrd="0" presId="urn:microsoft.com/office/officeart/2008/layout/VerticalCurvedList"/>
    <dgm:cxn modelId="{4BBFDD95-EE31-4950-B917-282693282B25}" type="presParOf" srcId="{9AE74047-040D-458A-80D8-65DDA009A10F}" destId="{A45E7665-F7CB-4860-8A82-7B4389DA5ADE}" srcOrd="0" destOrd="0" presId="urn:microsoft.com/office/officeart/2008/layout/VerticalCurvedList"/>
    <dgm:cxn modelId="{66729EA1-CDB4-49CB-A66C-7F531C50A9FE}" type="presParOf" srcId="{E31BFECC-645C-4ACC-9141-6E44773401BA}" destId="{AD141730-7616-4686-A301-F498D50B3DBF}" srcOrd="3" destOrd="0" presId="urn:microsoft.com/office/officeart/2008/layout/VerticalCurvedList"/>
    <dgm:cxn modelId="{A0F48B56-1752-4FC9-81DB-F24FA9206713}" type="presParOf" srcId="{E31BFECC-645C-4ACC-9141-6E44773401BA}" destId="{AC2E2A54-CDE6-46E6-9E4E-9C29F76482BB}" srcOrd="4" destOrd="0" presId="urn:microsoft.com/office/officeart/2008/layout/VerticalCurvedList"/>
    <dgm:cxn modelId="{563F4155-77C4-4B16-B0EA-2C0955BC176E}" type="presParOf" srcId="{AC2E2A54-CDE6-46E6-9E4E-9C29F76482BB}" destId="{3DEBB613-9EA2-4D55-8373-0D8DDA586A94}" srcOrd="0" destOrd="0" presId="urn:microsoft.com/office/officeart/2008/layout/VerticalCurvedList"/>
    <dgm:cxn modelId="{86E73171-5CEE-4033-B98D-BB7C97122450}" type="presParOf" srcId="{E31BFECC-645C-4ACC-9141-6E44773401BA}" destId="{05330EE1-5C51-46DF-982E-CC4E1B194268}" srcOrd="5" destOrd="0" presId="urn:microsoft.com/office/officeart/2008/layout/VerticalCurvedList"/>
    <dgm:cxn modelId="{65A3EBE0-5E45-4388-AE29-95741EC30AFC}" type="presParOf" srcId="{E31BFECC-645C-4ACC-9141-6E44773401BA}" destId="{C5618272-BB84-4372-BE66-11D2FCCA1529}" srcOrd="6" destOrd="0" presId="urn:microsoft.com/office/officeart/2008/layout/VerticalCurvedList"/>
    <dgm:cxn modelId="{706D111E-9B99-4281-9AE5-2C18B99DA47C}" type="presParOf" srcId="{C5618272-BB84-4372-BE66-11D2FCCA1529}" destId="{93E7BCC7-7CC6-42A3-AB68-BBCC7F004C66}" srcOrd="0" destOrd="0" presId="urn:microsoft.com/office/officeart/2008/layout/VerticalCurvedList"/>
    <dgm:cxn modelId="{72F566F1-F732-47BC-93B7-011323E0F3AE}" type="presParOf" srcId="{E31BFECC-645C-4ACC-9141-6E44773401BA}" destId="{20EDFFB9-BF00-49A0-9271-C4B702E83509}" srcOrd="7" destOrd="0" presId="urn:microsoft.com/office/officeart/2008/layout/VerticalCurvedList"/>
    <dgm:cxn modelId="{DDE6205F-F406-46FD-80BF-EB030A9DA13D}" type="presParOf" srcId="{E31BFECC-645C-4ACC-9141-6E44773401BA}" destId="{B527BF5C-8C97-41EF-AE7B-F302DBA1FA5D}" srcOrd="8" destOrd="0" presId="urn:microsoft.com/office/officeart/2008/layout/VerticalCurvedList"/>
    <dgm:cxn modelId="{F172A32B-7F3B-4101-8888-5A6704E4E1AF}" type="presParOf" srcId="{B527BF5C-8C97-41EF-AE7B-F302DBA1FA5D}" destId="{B21D889F-7B14-4A7D-B78E-616D74EB6A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BC29C-25DD-4333-AB31-2E680FA398BB}">
      <dsp:nvSpPr>
        <dsp:cNvPr id="0" name=""/>
        <dsp:cNvSpPr/>
      </dsp:nvSpPr>
      <dsp:spPr>
        <a:xfrm>
          <a:off x="-3484814" y="-535731"/>
          <a:ext cx="4154784" cy="4154784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39B95-1C17-4533-A9D4-0954D76562F9}">
      <dsp:nvSpPr>
        <dsp:cNvPr id="0" name=""/>
        <dsp:cNvSpPr/>
      </dsp:nvSpPr>
      <dsp:spPr>
        <a:xfrm>
          <a:off x="351267" y="237045"/>
          <a:ext cx="7097865" cy="474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entury Gothic" panose="020B0502020202020204" pitchFamily="34" charset="0"/>
            </a:rPr>
            <a:t>Cartilla Turística</a:t>
          </a:r>
        </a:p>
      </dsp:txBody>
      <dsp:txXfrm>
        <a:off x="351267" y="237045"/>
        <a:ext cx="7097865" cy="474338"/>
      </dsp:txXfrm>
    </dsp:sp>
    <dsp:sp modelId="{A45E7665-F7CB-4860-8A82-7B4389DA5ADE}">
      <dsp:nvSpPr>
        <dsp:cNvPr id="0" name=""/>
        <dsp:cNvSpPr/>
      </dsp:nvSpPr>
      <dsp:spPr>
        <a:xfrm>
          <a:off x="54806" y="177753"/>
          <a:ext cx="592922" cy="59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1730-7616-4686-A301-F498D50B3DBF}">
      <dsp:nvSpPr>
        <dsp:cNvPr id="0" name=""/>
        <dsp:cNvSpPr/>
      </dsp:nvSpPr>
      <dsp:spPr>
        <a:xfrm>
          <a:off x="623216" y="948676"/>
          <a:ext cx="6825916" cy="4743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entury Gothic" panose="020B0502020202020204" pitchFamily="34" charset="0"/>
            </a:rPr>
            <a:t>Cumbre Universitaria de Turismo</a:t>
          </a:r>
        </a:p>
      </dsp:txBody>
      <dsp:txXfrm>
        <a:off x="623216" y="948676"/>
        <a:ext cx="6825916" cy="474338"/>
      </dsp:txXfrm>
    </dsp:sp>
    <dsp:sp modelId="{3DEBB613-9EA2-4D55-8373-0D8DDA586A94}">
      <dsp:nvSpPr>
        <dsp:cNvPr id="0" name=""/>
        <dsp:cNvSpPr/>
      </dsp:nvSpPr>
      <dsp:spPr>
        <a:xfrm>
          <a:off x="326755" y="889384"/>
          <a:ext cx="592922" cy="59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30EE1-5C51-46DF-982E-CC4E1B194268}">
      <dsp:nvSpPr>
        <dsp:cNvPr id="0" name=""/>
        <dsp:cNvSpPr/>
      </dsp:nvSpPr>
      <dsp:spPr>
        <a:xfrm>
          <a:off x="623216" y="1660307"/>
          <a:ext cx="6825916" cy="4743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entury Gothic" panose="020B0502020202020204" pitchFamily="34" charset="0"/>
            </a:rPr>
            <a:t>Viajemos todos por México</a:t>
          </a:r>
        </a:p>
      </dsp:txBody>
      <dsp:txXfrm>
        <a:off x="623216" y="1660307"/>
        <a:ext cx="6825916" cy="474338"/>
      </dsp:txXfrm>
    </dsp:sp>
    <dsp:sp modelId="{93E7BCC7-7CC6-42A3-AB68-BBCC7F004C66}">
      <dsp:nvSpPr>
        <dsp:cNvPr id="0" name=""/>
        <dsp:cNvSpPr/>
      </dsp:nvSpPr>
      <dsp:spPr>
        <a:xfrm>
          <a:off x="326755" y="1601014"/>
          <a:ext cx="592922" cy="59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DFFB9-BF00-49A0-9271-C4B702E83509}">
      <dsp:nvSpPr>
        <dsp:cNvPr id="0" name=""/>
        <dsp:cNvSpPr/>
      </dsp:nvSpPr>
      <dsp:spPr>
        <a:xfrm>
          <a:off x="351267" y="2371937"/>
          <a:ext cx="7097865" cy="4743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entury Gothic" panose="020B0502020202020204" pitchFamily="34" charset="0"/>
            </a:rPr>
            <a:t>Sello de Calidad Turística</a:t>
          </a:r>
        </a:p>
      </dsp:txBody>
      <dsp:txXfrm>
        <a:off x="351267" y="2371937"/>
        <a:ext cx="7097865" cy="474338"/>
      </dsp:txXfrm>
    </dsp:sp>
    <dsp:sp modelId="{B21D889F-7B14-4A7D-B78E-616D74EB6AB2}">
      <dsp:nvSpPr>
        <dsp:cNvPr id="0" name=""/>
        <dsp:cNvSpPr/>
      </dsp:nvSpPr>
      <dsp:spPr>
        <a:xfrm>
          <a:off x="54806" y="2312645"/>
          <a:ext cx="592922" cy="5929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32E29-EF42-478A-AD4F-15F4A149F93C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8E15E-1401-4B3C-9F24-B20BC3D90C9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2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CBB5-F4DC-4F44-9A0A-ED79519702C0}" type="datetimeFigureOut">
              <a:rPr lang="es-MX" smtClean="0"/>
              <a:pPr/>
              <a:t>11/12/2017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EAEE-11F0-4B14-B8FF-E7BFC5D7A4A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apoupe@hot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07504" y="264155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Unidad Académica de Turismo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1520" y="335989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Proyectos de Gran Alcance para el Sector Turístico de </a:t>
            </a:r>
            <a:r>
              <a:rPr lang="es-MX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Guerrero 2017</a:t>
            </a:r>
            <a:endParaRPr lang="es-MX" sz="3200" dirty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2522" y="472514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Dr. Héctor Tomas Pastor Durán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Mtro. José Luis Basilio Talavera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3962" y="2231866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Sello de Calidad Turística Guerrero</a:t>
            </a:r>
          </a:p>
        </p:txBody>
      </p:sp>
      <p:sp>
        <p:nvSpPr>
          <p:cNvPr id="6" name="6 CuadroTexto"/>
          <p:cNvSpPr txBox="1"/>
          <p:nvPr/>
        </p:nvSpPr>
        <p:spPr>
          <a:xfrm>
            <a:off x="179512" y="3536145"/>
            <a:ext cx="46445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La metodología, el instrumento de evaluación y visitas a las empresas las realizará el Centro </a:t>
            </a:r>
            <a:r>
              <a:rPr lang="es-MX" sz="2000" dirty="0" smtClean="0">
                <a:latin typeface="Century Gothic" panose="020B0502020202020204" pitchFamily="34" charset="0"/>
              </a:rPr>
              <a:t>Estratégico de Competitividad Turística de </a:t>
            </a:r>
            <a:r>
              <a:rPr lang="es-MX" sz="2000" dirty="0">
                <a:latin typeface="Century Gothic" panose="020B0502020202020204" pitchFamily="34" charset="0"/>
              </a:rPr>
              <a:t>la Facultad de </a:t>
            </a:r>
            <a:r>
              <a:rPr lang="es-MX" sz="2000" dirty="0" smtClean="0">
                <a:latin typeface="Century Gothic" panose="020B0502020202020204" pitchFamily="34" charset="0"/>
              </a:rPr>
              <a:t>Turismo de la </a:t>
            </a:r>
            <a:r>
              <a:rPr lang="es-MX" sz="2000" dirty="0">
                <a:latin typeface="Century Gothic" panose="020B0502020202020204" pitchFamily="34" charset="0"/>
              </a:rPr>
              <a:t>Universidad </a:t>
            </a:r>
            <a:r>
              <a:rPr lang="es-MX" sz="2000" dirty="0" smtClean="0">
                <a:latin typeface="Century Gothic" panose="020B0502020202020204" pitchFamily="34" charset="0"/>
              </a:rPr>
              <a:t>Autónoma </a:t>
            </a:r>
            <a:r>
              <a:rPr lang="es-MX" sz="2000" dirty="0">
                <a:latin typeface="Century Gothic" panose="020B0502020202020204" pitchFamily="34" charset="0"/>
              </a:rPr>
              <a:t>de Guerrero, en coordinación con la Secretaría de  Turismo del Estado.</a:t>
            </a:r>
          </a:p>
          <a:p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para mujer feliz dedo arr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71" y="3519245"/>
            <a:ext cx="3879991" cy="33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8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79512" y="227687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Contacto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52348" y="3026569"/>
            <a:ext cx="57246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Doctor Héctor Tomás Pastor Durán</a:t>
            </a:r>
          </a:p>
          <a:p>
            <a:pPr algn="just"/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Director de la Unidad Académica de Turismo</a:t>
            </a:r>
          </a:p>
          <a:p>
            <a:pPr algn="just"/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Tel. 7441751272</a:t>
            </a:r>
          </a:p>
          <a:p>
            <a:pPr algn="just"/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Correo electrónico: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pastordht@yahoo.com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.mx</a:t>
            </a:r>
          </a:p>
          <a:p>
            <a:pPr algn="just"/>
            <a:endParaRPr lang="es-MX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Mtro. José Luis Basilio Talavera</a:t>
            </a:r>
          </a:p>
          <a:p>
            <a:pPr algn="just"/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Director del Centro de Negocios de la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UATur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Móvil. 744-401-3110</a:t>
            </a:r>
          </a:p>
          <a:p>
            <a:pPr algn="just"/>
            <a:r>
              <a:rPr lang="es-MX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Correo electrónico. 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jlbasiliot@gmail.com</a:t>
            </a:r>
            <a:endParaRPr lang="es-MX" sz="16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16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guerreroaldia.mx/wp-content/uploads/2015/12/c057b698-f3a8-42fb-bdf7-2e803c3fce5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r="26375"/>
          <a:stretch/>
        </p:blipFill>
        <p:spPr bwMode="auto">
          <a:xfrm>
            <a:off x="539552" y="2709479"/>
            <a:ext cx="2448272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8860395"/>
              </p:ext>
            </p:extLst>
          </p:nvPr>
        </p:nvGraphicFramePr>
        <p:xfrm>
          <a:off x="323528" y="3429000"/>
          <a:ext cx="7488831" cy="308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962" y="2231866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Proyectos de gran alcance para el sector turístico de </a:t>
            </a:r>
            <a:r>
              <a:rPr lang="es-MX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Guerrero 2017</a:t>
            </a:r>
            <a:endParaRPr lang="es-MX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95950"/>
              </p:ext>
            </p:extLst>
          </p:nvPr>
        </p:nvGraphicFramePr>
        <p:xfrm>
          <a:off x="179511" y="2132856"/>
          <a:ext cx="8784976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7404">
                  <a:extLst>
                    <a:ext uri="{9D8B030D-6E8A-4147-A177-3AD203B41FA5}">
                      <a16:colId xmlns:a16="http://schemas.microsoft.com/office/drawing/2014/main" xmlns="" val="1450766049"/>
                    </a:ext>
                  </a:extLst>
                </a:gridCol>
                <a:gridCol w="6347572">
                  <a:extLst>
                    <a:ext uri="{9D8B030D-6E8A-4147-A177-3AD203B41FA5}">
                      <a16:colId xmlns:a16="http://schemas.microsoft.com/office/drawing/2014/main" xmlns="" val="163252309"/>
                    </a:ext>
                  </a:extLst>
                </a:gridCol>
              </a:tblGrid>
              <a:tr h="372578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CARTILLA TURÍSTICA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232534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Justificación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En un Estado en el que el 70% del PIB estatal depende</a:t>
                      </a:r>
                      <a:r>
                        <a:rPr lang="es-MX" sz="1400" baseline="0" dirty="0">
                          <a:latin typeface="Century Gothic" panose="020B0502020202020204" pitchFamily="34" charset="0"/>
                        </a:rPr>
                        <a:t> del turismo es de gran importancia que la población desde temprana edad tome conciencia de los beneficios y la importancia de la actividad que es el motor económico.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089752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Lograr que niños de los últimos</a:t>
                      </a:r>
                      <a:r>
                        <a:rPr lang="es-MX" sz="1400" baseline="0" dirty="0">
                          <a:latin typeface="Century Gothic" panose="020B0502020202020204" pitchFamily="34" charset="0"/>
                        </a:rPr>
                        <a:t> grados de primaria cuenten con elementos que les permitan identificar la importancia del turismo en su entorno, y los beneficios económicos que genera.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625617"/>
                  </a:ext>
                </a:extLst>
              </a:tr>
              <a:tr h="1394025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Funciones a realizar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baseline="0" dirty="0">
                          <a:effectLst/>
                          <a:latin typeface="Century Gothic" panose="020B0502020202020204" pitchFamily="34" charset="0"/>
                        </a:rPr>
                        <a:t>Diseño y elaboración de la cartilla turística para los niños de los grados referido.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>
                          <a:effectLst/>
                          <a:latin typeface="Century Gothic" panose="020B0502020202020204" pitchFamily="34" charset="0"/>
                        </a:rPr>
                        <a:t>Capacitación a maestros de quinto</a:t>
                      </a:r>
                      <a:r>
                        <a:rPr lang="es-MX" sz="1400" kern="1200" baseline="0" dirty="0">
                          <a:effectLst/>
                          <a:latin typeface="Century Gothic" panose="020B0502020202020204" pitchFamily="34" charset="0"/>
                        </a:rPr>
                        <a:t> y sexto grado de primaria para que transmitan de forma efectiva los contenidos de la Cartilla.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Impresión de 5 mil cartillas turísticas para cubrir el mayor número de escuelas posibles en los municipios con vocación turística.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Seguimiento a proceso</a:t>
                      </a:r>
                      <a:r>
                        <a:rPr lang="es-MX" sz="1400" baseline="0" dirty="0">
                          <a:latin typeface="Century Gothic" panose="020B0502020202020204" pitchFamily="34" charset="0"/>
                        </a:rPr>
                        <a:t> educativo turístico en las primarias.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302379"/>
                  </a:ext>
                </a:extLst>
              </a:tr>
              <a:tr h="459343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¿Quién</a:t>
                      </a:r>
                      <a:r>
                        <a:rPr lang="es-MX" sz="1400" b="1" baseline="0" dirty="0">
                          <a:latin typeface="Century Gothic" panose="020B0502020202020204" pitchFamily="34" charset="0"/>
                        </a:rPr>
                        <a:t> lo podría operar?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MX" sz="1400" baseline="0" dirty="0" smtClean="0">
                          <a:latin typeface="Century Gothic" panose="020B0502020202020204" pitchFamily="34" charset="0"/>
                        </a:rPr>
                        <a:t> Unidad Académica de Turismo  con el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Colegio </a:t>
                      </a: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de Licenciados en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Turismo </a:t>
                      </a: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del Estado de Guerrero A.C.</a:t>
                      </a:r>
                      <a:r>
                        <a:rPr lang="es-MX" sz="1400" baseline="0" dirty="0">
                          <a:latin typeface="Century Gothic" panose="020B0502020202020204" pitchFamily="34" charset="0"/>
                        </a:rPr>
                        <a:t> o Consultoría Especializada.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045034"/>
                  </a:ext>
                </a:extLst>
              </a:tr>
            </a:tbl>
          </a:graphicData>
        </a:graphic>
      </p:graphicFrame>
      <p:pic>
        <p:nvPicPr>
          <p:cNvPr id="3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23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51503"/>
              </p:ext>
            </p:extLst>
          </p:nvPr>
        </p:nvGraphicFramePr>
        <p:xfrm>
          <a:off x="179511" y="2132856"/>
          <a:ext cx="8784976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7404">
                  <a:extLst>
                    <a:ext uri="{9D8B030D-6E8A-4147-A177-3AD203B41FA5}">
                      <a16:colId xmlns:a16="http://schemas.microsoft.com/office/drawing/2014/main" xmlns="" val="1450766049"/>
                    </a:ext>
                  </a:extLst>
                </a:gridCol>
                <a:gridCol w="6347572">
                  <a:extLst>
                    <a:ext uri="{9D8B030D-6E8A-4147-A177-3AD203B41FA5}">
                      <a16:colId xmlns:a16="http://schemas.microsoft.com/office/drawing/2014/main" xmlns="" val="163252309"/>
                    </a:ext>
                  </a:extLst>
                </a:gridCol>
              </a:tblGrid>
              <a:tr h="372578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CUMBRE UNIVERSITARIA DE TURISMO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232534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Lograr transmitir a los estudiantes conocimientos de los expertos en turismo, así como actualizarlos en los temas de las nuevas tendencias e innovaciones que se generan en la actividad turística.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625617"/>
                  </a:ext>
                </a:extLst>
              </a:tr>
              <a:tr h="1394025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Propuesta de 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 Dr. José Luis </a:t>
                      </a:r>
                      <a:r>
                        <a:rPr lang="es-MX" sz="1400" dirty="0" err="1">
                          <a:latin typeface="Century Gothic" panose="020B0502020202020204" pitchFamily="34" charset="0"/>
                        </a:rPr>
                        <a:t>Isidor</a:t>
                      </a: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 Castro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Presidente de la AMESTUR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 Mtro. Ramón Enrique Martínez Gasca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Presidente internacional de la CONPEHT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 Mtro. Luis Felipe Sigüenza Acevedo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Director General de </a:t>
                      </a:r>
                      <a:r>
                        <a:rPr lang="es-MX" sz="1400" dirty="0" err="1">
                          <a:latin typeface="Century Gothic" panose="020B0502020202020204" pitchFamily="34" charset="0"/>
                        </a:rPr>
                        <a:t>Tecuani</a:t>
                      </a: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 Expertos en Turismo y Cultura S. 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 Dr. Antonio Montesinos Torres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Director General de CEGAHO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 Dr. Francisco Madrid Flores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Director de la Facultad de Turismo y Gastronomía de la Universidad Anáhuac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302379"/>
                  </a:ext>
                </a:extLst>
              </a:tr>
              <a:tr h="459343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Publico 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Estudiantes, docentes, investigadores y sector turístico.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045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23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15670"/>
              </p:ext>
            </p:extLst>
          </p:nvPr>
        </p:nvGraphicFramePr>
        <p:xfrm>
          <a:off x="179511" y="2132856"/>
          <a:ext cx="8784976" cy="448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xmlns="" val="1450766049"/>
                    </a:ext>
                  </a:extLst>
                </a:gridCol>
                <a:gridCol w="6768751">
                  <a:extLst>
                    <a:ext uri="{9D8B030D-6E8A-4147-A177-3AD203B41FA5}">
                      <a16:colId xmlns:a16="http://schemas.microsoft.com/office/drawing/2014/main" xmlns="" val="163252309"/>
                    </a:ext>
                  </a:extLst>
                </a:gridCol>
              </a:tblGrid>
              <a:tr h="372578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VIAJEMOS TODOS POR MEXICO (Propuestas para el sector académico)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232534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Justificación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A pesar de los objetivos planteados en el movimiento “Viajemos todos por México”,</a:t>
                      </a:r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 así como de </a:t>
                      </a:r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los esfuerzos y convenios celebrados hasta la fecha, entre dependencias públicas y empresarios del</a:t>
                      </a:r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 ramo turístico, </a:t>
                      </a:r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estos beneficios aún no han llegado al colectivo de los</a:t>
                      </a:r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 Institutos y Universidades públicas del país, debido al factor económico y la falta de apoyos institucionales.</a:t>
                      </a:r>
                    </a:p>
                    <a:p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De acuerdo al anuario estadístico de la ANUIES, nuestro país cuenta con una población estudiantil de casi tres millones en los niveles de licenciatura y posgrado.</a:t>
                      </a:r>
                      <a:endParaRPr lang="es-MX" sz="140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089752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Lograr que los</a:t>
                      </a:r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 estudiantes de los niveles superior y posgrado de los institutos y Universidades públicas, realicen viajes de carácter académico a destinos turísticos del país, en temporadas de baja ocupación hotelera y con ello se generen empleos y derrama económica y una mejor calidad de vida a la comunidad receptora. </a:t>
                      </a:r>
                      <a:endParaRPr lang="es-MX" sz="140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625617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Metas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&gt; Aumentar los</a:t>
                      </a:r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 indicadores turísticos del empleo , ocupación hotelera y derrama económica de los destinos turísticos que serán sede de los viajes y eventos académicos.</a:t>
                      </a:r>
                    </a:p>
                    <a:p>
                      <a:r>
                        <a:rPr lang="es-MX" sz="1400" b="0" i="0" baseline="0" dirty="0">
                          <a:latin typeface="Century Gothic" panose="020B0502020202020204" pitchFamily="34" charset="0"/>
                        </a:rPr>
                        <a:t>&gt; Aumentar el conocimiento de los sitios turísticos y el orgullo por México.</a:t>
                      </a:r>
                      <a:endParaRPr lang="es-MX" sz="140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63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88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51519" y="285293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Implementar un esquema de apoyos institucionales y de financiamiento por   parte de las autoridades de los tres ordenes de Gobierno como son:</a:t>
            </a:r>
          </a:p>
          <a:p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entury Gothic" panose="020B0502020202020204" pitchFamily="34" charset="0"/>
              </a:rPr>
              <a:t>Facilidades de espacios y recintos incluidos los requerimientos de equipos técnicos y audiovisuales, para la realización de congresos, seminarios, talleres, paneles, cursos,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entury Gothic" panose="020B0502020202020204" pitchFamily="34" charset="0"/>
              </a:rPr>
              <a:t>Crear y diseñar una agenda anual de eventos académicos en destinos turísticos que hayan sido afectados por algún percance y se le ayude a reactivar su economía.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entury Gothic" panose="020B0502020202020204" pitchFamily="34" charset="0"/>
              </a:rPr>
              <a:t>En coordinación con las autoridades y empresas turísticas se brinden facilidades en espacios públicos y privados  para instalar módulos de información y promoción de los paquetes de viajes así como en sus plataformas digitales..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62" y="2231866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Viajemos Todos por México (para </a:t>
            </a:r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 sector </a:t>
            </a: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académico)</a:t>
            </a:r>
          </a:p>
        </p:txBody>
      </p:sp>
    </p:spTree>
    <p:extLst>
      <p:ext uri="{BB962C8B-B14F-4D97-AF65-F5344CB8AC3E}">
        <p14:creationId xmlns:p14="http://schemas.microsoft.com/office/powerpoint/2010/main" val="179877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51519" y="3068960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Implementar un esquema de apoyos institucionales y de financiamiento por   parte de las autoridades de los tres ordenes de gobierno como son:</a:t>
            </a:r>
          </a:p>
          <a:p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entury Gothic" panose="020B0502020202020204" pitchFamily="34" charset="0"/>
              </a:rPr>
              <a:t>Instalar un grupo de trabajo académico que funja como órgano asesor y tenga como propósito contribuir en la planeación, operación , evaluación y seguimiento de las actividades que realiza el movimiento “viajemos todos por México”, mismo que deberá estar conformado por asociaciones como la CONPEHT y la AMESTUR, especializadas en   de industria de la hospitalidad.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latin typeface="Century Gothic" panose="020B0502020202020204" pitchFamily="34" charset="0"/>
              </a:rPr>
              <a:t>Apoyo con el financiamiento de viáticos para ponentes invitados.   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62" y="2231866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Viajemos Todos por México (para sector académico)</a:t>
            </a:r>
          </a:p>
        </p:txBody>
      </p:sp>
    </p:spTree>
    <p:extLst>
      <p:ext uri="{BB962C8B-B14F-4D97-AF65-F5344CB8AC3E}">
        <p14:creationId xmlns:p14="http://schemas.microsoft.com/office/powerpoint/2010/main" val="337358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87985"/>
              </p:ext>
            </p:extLst>
          </p:nvPr>
        </p:nvGraphicFramePr>
        <p:xfrm>
          <a:off x="179511" y="2132856"/>
          <a:ext cx="8784976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7404">
                  <a:extLst>
                    <a:ext uri="{9D8B030D-6E8A-4147-A177-3AD203B41FA5}">
                      <a16:colId xmlns:a16="http://schemas.microsoft.com/office/drawing/2014/main" xmlns="" val="1450766049"/>
                    </a:ext>
                  </a:extLst>
                </a:gridCol>
                <a:gridCol w="6347572">
                  <a:extLst>
                    <a:ext uri="{9D8B030D-6E8A-4147-A177-3AD203B41FA5}">
                      <a16:colId xmlns:a16="http://schemas.microsoft.com/office/drawing/2014/main" xmlns="" val="163252309"/>
                    </a:ext>
                  </a:extLst>
                </a:gridCol>
              </a:tblGrid>
              <a:tr h="372578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Sello de Calidad Turística Guerrero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232534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Concepto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Es un reconocimiento estatal de calidad que la Secretaría de Turismo del Estado de Guerrero otorgará a las empresas turísticas que cumplan con los estándares mínimos establecidos en el programa; con el fin de fomentar la productividad y competitividad de los destinos turísticos de la Entidad.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089752"/>
                  </a:ext>
                </a:extLst>
              </a:tr>
              <a:tr h="643080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Objetivo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Fomentar la competitividad en los destinos del Estado de Guerrero, reconociendo a las empresas turísticas que ofrezcan calidad integral en sus servicios, generando una mejor imagen a los turistas para elevar la calidad de vida de la población.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625617"/>
                  </a:ext>
                </a:extLst>
              </a:tr>
              <a:tr h="1394025">
                <a:tc>
                  <a:txBody>
                    <a:bodyPr/>
                    <a:lstStyle/>
                    <a:p>
                      <a:r>
                        <a:rPr lang="es-MX" sz="1600" b="1" dirty="0">
                          <a:latin typeface="Century Gothic" panose="020B0502020202020204" pitchFamily="34" charset="0"/>
                        </a:rPr>
                        <a:t>Dirigido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Restaurantes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Hoteles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Agencias de viajes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Spas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Discotecas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Taxis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Guías de turistas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Embarcaciones de recreo</a:t>
                      </a:r>
                    </a:p>
                    <a:p>
                      <a:r>
                        <a:rPr lang="es-MX" sz="1400" b="0" i="0" dirty="0">
                          <a:latin typeface="Century Gothic" panose="020B0502020202020204" pitchFamily="34" charset="0"/>
                        </a:rPr>
                        <a:t>Entre otros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930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3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3962" y="0"/>
            <a:ext cx="9136075" cy="1988840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79512" y="3140968"/>
            <a:ext cx="8568952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 algn="just">
              <a:buNone/>
            </a:pPr>
            <a:r>
              <a:rPr lang="es-MX" sz="1600" dirty="0">
                <a:latin typeface="Century Gothic" panose="020B0502020202020204" pitchFamily="34" charset="0"/>
              </a:rPr>
              <a:t>Se otorgará  el distintivo de Calidad Turística, a empresas turísticas que cumplan con los lineamientos que rigen al Programa y de acuerdo al Instrumento de Evaluación, los elementos que se consideran a evaluar a las empresas son:</a:t>
            </a:r>
          </a:p>
          <a:p>
            <a:pPr marL="118872" indent="0">
              <a:buNone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118872" indent="0">
              <a:buNone/>
            </a:pPr>
            <a:endParaRPr lang="es-MX" sz="2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1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Administración: Legalidad (Constitución de la empresa,  Permisos y Licencias), RNT, </a:t>
            </a:r>
            <a:r>
              <a:rPr lang="es-MX" sz="1600" dirty="0" err="1">
                <a:latin typeface="Century Gothic" panose="020B0502020202020204" pitchFamily="34" charset="0"/>
              </a:rPr>
              <a:t>NOM´s</a:t>
            </a:r>
            <a:r>
              <a:rPr lang="es-MX" sz="1600" dirty="0">
                <a:latin typeface="Century Gothic" panose="020B0502020202020204" pitchFamily="34" charset="0"/>
              </a:rPr>
              <a:t>-Tur, Sustentabilidad, Responsabilidad social, Trata de personas.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Infraestructura: Instalaciones, Servicios, Equipo, Mobiliario, Utensilios y suministros, ahorro de energías, medidas de prevención, Orden y Limpieza.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Servicio: Certificaciones de la empresa, Capacitación, Certificación del personal, Enfoque al cliente, Control de quejas y sugerencias.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62" y="2231866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Sello de Calidad Turística Guerrero</a:t>
            </a:r>
          </a:p>
        </p:txBody>
      </p:sp>
    </p:spTree>
    <p:extLst>
      <p:ext uri="{BB962C8B-B14F-4D97-AF65-F5344CB8AC3E}">
        <p14:creationId xmlns:p14="http://schemas.microsoft.com/office/powerpoint/2010/main" val="1884581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1101</Words>
  <Application>Microsoft Office PowerPoint</Application>
  <PresentationFormat>Presentación en pantalla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67</dc:creator>
  <cp:lastModifiedBy>Usuario General 01</cp:lastModifiedBy>
  <cp:revision>32</cp:revision>
  <dcterms:created xsi:type="dcterms:W3CDTF">2015-07-03T12:45:27Z</dcterms:created>
  <dcterms:modified xsi:type="dcterms:W3CDTF">2017-12-11T19:00:28Z</dcterms:modified>
</cp:coreProperties>
</file>