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82" r:id="rId3"/>
    <p:sldId id="283" r:id="rId4"/>
    <p:sldId id="259" r:id="rId5"/>
    <p:sldId id="266" r:id="rId6"/>
    <p:sldId id="284" r:id="rId7"/>
    <p:sldId id="258" r:id="rId8"/>
    <p:sldId id="285" r:id="rId9"/>
    <p:sldId id="260" r:id="rId10"/>
    <p:sldId id="273" r:id="rId11"/>
    <p:sldId id="262" r:id="rId12"/>
    <p:sldId id="276" r:id="rId13"/>
    <p:sldId id="263" r:id="rId14"/>
    <p:sldId id="272" r:id="rId15"/>
    <p:sldId id="277" r:id="rId16"/>
    <p:sldId id="280" r:id="rId17"/>
    <p:sldId id="278" r:id="rId18"/>
    <p:sldId id="281" r:id="rId19"/>
    <p:sldId id="286" r:id="rId20"/>
    <p:sldId id="287" r:id="rId21"/>
    <p:sldId id="288" r:id="rId22"/>
    <p:sldId id="289" r:id="rId23"/>
    <p:sldId id="291" r:id="rId2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F3-0673-4B3A-85D6-DC7A25AAAA5B}" type="datetimeFigureOut">
              <a:rPr lang="es-MX" smtClean="0"/>
              <a:t>13/12/2017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67B6-ED0E-4C24-8478-FE7DC98188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387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F3-0673-4B3A-85D6-DC7A25AAAA5B}" type="datetimeFigureOut">
              <a:rPr lang="es-MX" smtClean="0"/>
              <a:t>13/12/2017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67B6-ED0E-4C24-8478-FE7DC98188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327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F3-0673-4B3A-85D6-DC7A25AAAA5B}" type="datetimeFigureOut">
              <a:rPr lang="es-MX" smtClean="0"/>
              <a:t>13/12/2017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67B6-ED0E-4C24-8478-FE7DC98188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784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F3-0673-4B3A-85D6-DC7A25AAAA5B}" type="datetimeFigureOut">
              <a:rPr lang="es-MX" smtClean="0"/>
              <a:t>13/12/2017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67B6-ED0E-4C24-8478-FE7DC98188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842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F3-0673-4B3A-85D6-DC7A25AAAA5B}" type="datetimeFigureOut">
              <a:rPr lang="es-MX" smtClean="0"/>
              <a:t>13/12/2017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67B6-ED0E-4C24-8478-FE7DC98188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73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F3-0673-4B3A-85D6-DC7A25AAAA5B}" type="datetimeFigureOut">
              <a:rPr lang="es-MX" smtClean="0"/>
              <a:t>13/12/2017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67B6-ED0E-4C24-8478-FE7DC98188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695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F3-0673-4B3A-85D6-DC7A25AAAA5B}" type="datetimeFigureOut">
              <a:rPr lang="es-MX" smtClean="0"/>
              <a:t>13/12/2017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67B6-ED0E-4C24-8478-FE7DC98188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985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F3-0673-4B3A-85D6-DC7A25AAAA5B}" type="datetimeFigureOut">
              <a:rPr lang="es-MX" smtClean="0"/>
              <a:t>13/12/2017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67B6-ED0E-4C24-8478-FE7DC98188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884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F3-0673-4B3A-85D6-DC7A25AAAA5B}" type="datetimeFigureOut">
              <a:rPr lang="es-MX" smtClean="0"/>
              <a:t>13/12/2017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67B6-ED0E-4C24-8478-FE7DC98188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432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F3-0673-4B3A-85D6-DC7A25AAAA5B}" type="datetimeFigureOut">
              <a:rPr lang="es-MX" smtClean="0"/>
              <a:t>13/12/2017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67B6-ED0E-4C24-8478-FE7DC98188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625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F3-0673-4B3A-85D6-DC7A25AAAA5B}" type="datetimeFigureOut">
              <a:rPr lang="es-MX" smtClean="0"/>
              <a:t>13/12/2017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67B6-ED0E-4C24-8478-FE7DC98188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265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264F3-0673-4B3A-85D6-DC7A25AAAA5B}" type="datetimeFigureOut">
              <a:rPr lang="es-MX" smtClean="0"/>
              <a:t>13/12/2017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D67B6-ED0E-4C24-8478-FE7DC98188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287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57867" y="1738489"/>
            <a:ext cx="9118370" cy="4910667"/>
          </a:xfrm>
        </p:spPr>
        <p:txBody>
          <a:bodyPr>
            <a:normAutofit/>
          </a:bodyPr>
          <a:lstStyle/>
          <a:p>
            <a:r>
              <a:rPr lang="es-MX" sz="3200" dirty="0" smtClean="0">
                <a:solidFill>
                  <a:prstClr val="black"/>
                </a:solidFill>
                <a:latin typeface="+mn-lt"/>
                <a:cs typeface="Aharoni" panose="02010803020104030203" pitchFamily="2" charset="-79"/>
              </a:rPr>
              <a:t>FACULTAD DE TURISMO</a:t>
            </a:r>
            <a:r>
              <a:rPr lang="es-MX" sz="3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MX" sz="3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MX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sz="54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TURISMO SOSTENIBLE</a:t>
            </a:r>
            <a:r>
              <a:rPr lang="es-MX" sz="3200" dirty="0">
                <a:solidFill>
                  <a:schemeClr val="accent6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/>
            </a:r>
            <a:br>
              <a:rPr lang="es-MX" sz="3200" dirty="0">
                <a:solidFill>
                  <a:schemeClr val="accent6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</a:br>
            <a:r>
              <a:rPr lang="es-MX" sz="32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MX" sz="3200" dirty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sz="2000" dirty="0" smtClean="0">
                <a:latin typeface="Arial Rounded MT Bold" panose="020F0704030504030204" pitchFamily="34" charset="0"/>
              </a:rPr>
              <a:t>                                                            </a:t>
            </a:r>
            <a:r>
              <a:rPr lang="es-MX" sz="20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ACAPULCO GRO OCTUBRE DEL 2017</a:t>
            </a:r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2" descr="C:\Users\67\Documents\ZONA SUR\imagen uagro.png"/>
          <p:cNvPicPr>
            <a:picLocks noChangeAspect="1" noChangeArrowheads="1"/>
          </p:cNvPicPr>
          <p:nvPr/>
        </p:nvPicPr>
        <p:blipFill rotWithShape="1">
          <a:blip r:embed="rId2" cstate="print"/>
          <a:srcRect b="71000"/>
          <a:stretch/>
        </p:blipFill>
        <p:spPr bwMode="auto">
          <a:xfrm>
            <a:off x="411892" y="94278"/>
            <a:ext cx="11384692" cy="1542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05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5507"/>
            <a:ext cx="10515600" cy="1113693"/>
          </a:xfrm>
        </p:spPr>
        <p:txBody>
          <a:bodyPr>
            <a:normAutofit/>
          </a:bodyPr>
          <a:lstStyle/>
          <a:p>
            <a:pPr algn="ctr"/>
            <a:r>
              <a:rPr lang="es-MX" sz="2800" dirty="0" smtClean="0"/>
              <a:t>EFECTOS DEL CAMBIO CLIMÁTICO</a:t>
            </a:r>
            <a:br>
              <a:rPr lang="es-MX" sz="2800" dirty="0" smtClean="0"/>
            </a:br>
            <a:r>
              <a:rPr lang="es-MX" sz="2800" dirty="0" smtClean="0"/>
              <a:t>MAR DE FONDO EN ACAPULCO</a:t>
            </a:r>
            <a:endParaRPr lang="es-MX" sz="28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892" y="1219201"/>
            <a:ext cx="5744308" cy="281353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" y="1219200"/>
            <a:ext cx="5411784" cy="28135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891" y="4149969"/>
            <a:ext cx="5744307" cy="252046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" y="4149969"/>
            <a:ext cx="5417645" cy="26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1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EL TURISMO SOSTENIBLE DEBERÁ IMPLEMENTAR UNA POLITICA TRANSVERSAL EN TODOS LOS MODELOS TURÍSTICOS</a:t>
            </a:r>
            <a:endParaRPr lang="es-MX" sz="2800" dirty="0"/>
          </a:p>
        </p:txBody>
      </p:sp>
      <p:pic>
        <p:nvPicPr>
          <p:cNvPr id="6146" name="Picture 2" descr="Resultado de imagen para omt turismo sostenib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78" y="1952977"/>
            <a:ext cx="9042400" cy="466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10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17231"/>
            <a:ext cx="11048999" cy="66352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RETOS </a:t>
            </a:r>
            <a:r>
              <a:rPr lang="es-MX" dirty="0"/>
              <a:t>PARA LOS DESTINOS Y LA INDUSTRIA: 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EL </a:t>
            </a:r>
            <a:r>
              <a:rPr lang="es-MX" dirty="0"/>
              <a:t>GRAN CRECIMIENTO DEL SECTOR </a:t>
            </a:r>
            <a:r>
              <a:rPr lang="es-MX" dirty="0" smtClean="0"/>
              <a:t>TURÍSTICO </a:t>
            </a:r>
            <a:r>
              <a:rPr lang="es-MX" dirty="0"/>
              <a:t>PLANTEA 5 GRANDES </a:t>
            </a:r>
            <a:r>
              <a:rPr lang="es-MX" dirty="0" smtClean="0"/>
              <a:t>RETOS A </a:t>
            </a:r>
            <a:r>
              <a:rPr lang="es-MX" dirty="0"/>
              <a:t>LOS DESTINOS Y A LA </a:t>
            </a:r>
            <a:r>
              <a:rPr lang="es-MX" dirty="0" smtClean="0"/>
              <a:t>INDUSTRIA TURÍSTICA </a:t>
            </a:r>
            <a:r>
              <a:rPr lang="es-MX" dirty="0"/>
              <a:t>EN LOS PRÓXIMOS AÑOS</a:t>
            </a:r>
            <a:r>
              <a:rPr lang="es-MX" dirty="0" smtClean="0"/>
              <a:t>:</a:t>
            </a:r>
          </a:p>
          <a:p>
            <a:pPr marL="0" indent="0">
              <a:buNone/>
            </a:pPr>
            <a:r>
              <a:rPr lang="es-MX" dirty="0"/>
              <a:t> </a:t>
            </a:r>
          </a:p>
          <a:p>
            <a:pPr marL="0" indent="0">
              <a:buNone/>
            </a:pPr>
            <a:r>
              <a:rPr lang="es-MX" dirty="0" smtClean="0"/>
              <a:t>1.GESTIÓN </a:t>
            </a:r>
            <a:r>
              <a:rPr lang="es-MX" dirty="0"/>
              <a:t>DEL CRECIMIENTO </a:t>
            </a:r>
            <a:r>
              <a:rPr lang="es-MX" dirty="0" smtClean="0"/>
              <a:t>TURÍSTICO</a:t>
            </a:r>
          </a:p>
          <a:p>
            <a:pPr marL="0" indent="0">
              <a:buNone/>
            </a:pPr>
            <a:r>
              <a:rPr lang="es-MX" dirty="0" smtClean="0"/>
              <a:t>LOS </a:t>
            </a:r>
            <a:r>
              <a:rPr lang="es-MX" dirty="0"/>
              <a:t>DESTINOS TURÍSTICOS TIENEN QUE PLANIFICAR BIEN EL DESARROLLO DE SU SECTOR TURÍSTICO, PARA QUE NO </a:t>
            </a:r>
            <a:r>
              <a:rPr lang="es-MX" dirty="0" smtClean="0"/>
              <a:t>PONGA </a:t>
            </a:r>
            <a:r>
              <a:rPr lang="es-MX" dirty="0"/>
              <a:t>EN PELIGRO </a:t>
            </a:r>
            <a:r>
              <a:rPr lang="es-MX" dirty="0" smtClean="0"/>
              <a:t>AQUELLOS RECURSOS </a:t>
            </a:r>
            <a:r>
              <a:rPr lang="es-MX" dirty="0"/>
              <a:t>(NATURALES, </a:t>
            </a:r>
            <a:r>
              <a:rPr lang="es-MX" dirty="0" smtClean="0"/>
              <a:t>HISTÓRICOS Y </a:t>
            </a:r>
            <a:r>
              <a:rPr lang="es-MX" dirty="0"/>
              <a:t>ARTÍSTICOS) QUE SON IMPORTANTES RECLAMOS PARA LOS TURISTAS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274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711" y="135467"/>
            <a:ext cx="10857089" cy="1106311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800" dirty="0" smtClean="0"/>
              <a:t>PLANEACIÓN, LA MEJOR HERRAMIENTA PARA EL DESARROLLO</a:t>
            </a:r>
            <a:br>
              <a:rPr lang="es-MX" sz="2800" dirty="0" smtClean="0"/>
            </a:br>
            <a:r>
              <a:rPr lang="es-MX" sz="2800" dirty="0" smtClean="0"/>
              <a:t> Y CRECIMIENTO DE LOS DESTINOS TURÍSTICOS SOSTENIBLES</a:t>
            </a:r>
            <a:br>
              <a:rPr lang="es-MX" sz="2800" dirty="0" smtClean="0"/>
            </a:br>
            <a:r>
              <a:rPr lang="es-MX" sz="2800" dirty="0" smtClean="0"/>
              <a:t>CANCUN                                VS                 RIO DE JANEIRO                                            </a:t>
            </a:r>
            <a:endParaRPr lang="es-MX" sz="2800" dirty="0"/>
          </a:p>
        </p:txBody>
      </p:sp>
      <p:pic>
        <p:nvPicPr>
          <p:cNvPr id="7170" name="Picture 2" descr="Resultado de imagen para cancun vista aere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3" y="1357313"/>
            <a:ext cx="5591906" cy="528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076" y="1357313"/>
            <a:ext cx="5205047" cy="528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5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4357" y="128954"/>
            <a:ext cx="10742139" cy="785446"/>
          </a:xfrm>
        </p:spPr>
        <p:txBody>
          <a:bodyPr>
            <a:normAutofit/>
          </a:bodyPr>
          <a:lstStyle/>
          <a:p>
            <a:r>
              <a:rPr lang="es-MX" sz="2800" dirty="0" smtClean="0"/>
              <a:t>          ACAPULCO                                </a:t>
            </a:r>
            <a:r>
              <a:rPr lang="es-MX" sz="3600" dirty="0" smtClean="0"/>
              <a:t>vs  </a:t>
            </a:r>
            <a:r>
              <a:rPr lang="es-MX" sz="2800" dirty="0" smtClean="0"/>
              <a:t>            MAR </a:t>
            </a:r>
            <a:r>
              <a:rPr lang="es-MX" sz="2800" dirty="0" smtClean="0"/>
              <a:t>DE PLATA, ARGENTINA</a:t>
            </a:r>
            <a:endParaRPr lang="es-MX" sz="28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46" y="982135"/>
            <a:ext cx="5416062" cy="5617958"/>
          </a:xfr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2" y="982133"/>
            <a:ext cx="5251939" cy="56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7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1646" y="500917"/>
            <a:ext cx="10515600" cy="6110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2. </a:t>
            </a:r>
            <a:r>
              <a:rPr lang="es-MX" dirty="0"/>
              <a:t>CAMBIO CLIMÁTICO – EN DOS VERTIENTES:</a:t>
            </a:r>
          </a:p>
          <a:p>
            <a:pPr marL="0" indent="0">
              <a:buNone/>
            </a:pPr>
            <a:r>
              <a:rPr lang="es-MX" dirty="0"/>
              <a:t>   1.EL CAMBIO CLIMÁTICO VA A INFLUIR EN </a:t>
            </a:r>
          </a:p>
          <a:p>
            <a:pPr marL="0" indent="0">
              <a:buNone/>
            </a:pPr>
            <a:r>
              <a:rPr lang="es-MX" dirty="0" smtClean="0"/>
              <a:t>       EL TURISMO CON MAYOR INESTABILIDAD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 </a:t>
            </a:r>
            <a:r>
              <a:rPr lang="es-MX" dirty="0"/>
              <a:t>METEOROLÓGICA Y </a:t>
            </a:r>
          </a:p>
          <a:p>
            <a:pPr marL="0" indent="0">
              <a:buNone/>
            </a:pPr>
            <a:r>
              <a:rPr lang="es-MX" dirty="0"/>
              <a:t>   2. Y LA SUBIDA DEL NIVEL DEL </a:t>
            </a:r>
            <a:r>
              <a:rPr lang="es-MX" dirty="0" smtClean="0"/>
              <a:t>MAR</a:t>
            </a:r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91" y="3223846"/>
            <a:ext cx="10241077" cy="338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7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609600"/>
            <a:ext cx="5644662" cy="6142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3. EL TURISMO CONTRIBUYE DE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FORMA IMPORTANTE AL CALENTAMIENTO GLOBAL </a:t>
            </a:r>
            <a:r>
              <a:rPr lang="es-MX" dirty="0"/>
              <a:t>Y </a:t>
            </a:r>
            <a:r>
              <a:rPr lang="es-MX" dirty="0" smtClean="0"/>
              <a:t>AL CAMBIO </a:t>
            </a:r>
            <a:r>
              <a:rPr lang="es-MX" dirty="0"/>
              <a:t>CLIMÁTICO. </a:t>
            </a:r>
          </a:p>
          <a:p>
            <a:pPr marL="0" indent="0">
              <a:buNone/>
            </a:pPr>
            <a:r>
              <a:rPr lang="es-MX" dirty="0"/>
              <a:t>SE ESTIMA QUE LA </a:t>
            </a:r>
            <a:r>
              <a:rPr lang="es-MX" dirty="0" smtClean="0"/>
              <a:t>INDUSTRIA</a:t>
            </a:r>
          </a:p>
          <a:p>
            <a:pPr marL="0" indent="0">
              <a:buNone/>
            </a:pPr>
            <a:r>
              <a:rPr lang="es-MX" dirty="0" smtClean="0"/>
              <a:t>CONTRIBUYE </a:t>
            </a:r>
            <a:r>
              <a:rPr lang="es-MX" dirty="0"/>
              <a:t>AL 5% DE </a:t>
            </a:r>
            <a:r>
              <a:rPr lang="es-MX" dirty="0" smtClean="0"/>
              <a:t>TODAS</a:t>
            </a:r>
          </a:p>
          <a:p>
            <a:pPr marL="0" indent="0">
              <a:buNone/>
            </a:pPr>
            <a:r>
              <a:rPr lang="es-MX" dirty="0" smtClean="0"/>
              <a:t>LAS EMISIONES DEL </a:t>
            </a:r>
            <a:r>
              <a:rPr lang="es-MX" dirty="0"/>
              <a:t>MUNDO. DENTRO DEL </a:t>
            </a:r>
            <a:r>
              <a:rPr lang="es-MX" dirty="0" smtClean="0"/>
              <a:t>TURISMO,EL TRANSPORTE REPRESENTA </a:t>
            </a:r>
            <a:r>
              <a:rPr lang="es-MX" dirty="0"/>
              <a:t>EL 90</a:t>
            </a:r>
            <a:r>
              <a:rPr lang="es-MX" dirty="0" smtClean="0"/>
              <a:t>%</a:t>
            </a:r>
          </a:p>
          <a:p>
            <a:pPr marL="0" indent="0">
              <a:buNone/>
            </a:pPr>
            <a:r>
              <a:rPr lang="es-MX" dirty="0" smtClean="0"/>
              <a:t>DE TODAS </a:t>
            </a:r>
            <a:r>
              <a:rPr lang="es-MX" dirty="0"/>
              <a:t>LAS EMISIONES </a:t>
            </a:r>
            <a:r>
              <a:rPr lang="es-MX" dirty="0" smtClean="0"/>
              <a:t>DEL </a:t>
            </a:r>
          </a:p>
          <a:p>
            <a:pPr marL="0" indent="0">
              <a:buNone/>
            </a:pPr>
            <a:r>
              <a:rPr lang="es-MX" dirty="0" smtClean="0"/>
              <a:t>SECTOR TURÍSTICO</a:t>
            </a:r>
            <a:r>
              <a:rPr lang="es-MX" dirty="0"/>
              <a:t>. </a:t>
            </a:r>
          </a:p>
          <a:p>
            <a:endParaRPr lang="es-MX" dirty="0"/>
          </a:p>
        </p:txBody>
      </p:sp>
      <p:pic>
        <p:nvPicPr>
          <p:cNvPr id="4" name="Picture 8" descr="Resultado de imagen para daños del cambio climatico POR LAS FABRIC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846" y="199292"/>
            <a:ext cx="5486400" cy="665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4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480646"/>
            <a:ext cx="4296508" cy="61546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4. REDUCCIÓN DE LA POBREZA – LOS RECURSOS NATURALES Y CULTURALES DE LOS DESTINOS TURÍSTCOS, LES DAN UNA RELATIVA VENTAJA ECONÓMICA, EN ESTE SENTIDO, EL TURISMO SE PUEDE VOLVER UNA HERRAMIENTA PARA REDUCIR LA POBREZA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91" y="480647"/>
            <a:ext cx="5990493" cy="615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3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7507" y="164124"/>
            <a:ext cx="9460523" cy="19694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dirty="0" smtClean="0"/>
              <a:t>5.APOYO </a:t>
            </a:r>
            <a:r>
              <a:rPr lang="es-MX" dirty="0"/>
              <a:t>A LA CONSERVACIÓN </a:t>
            </a:r>
            <a:r>
              <a:rPr lang="es-MX" dirty="0" smtClean="0"/>
              <a:t>–EL </a:t>
            </a:r>
            <a:r>
              <a:rPr lang="es-MX" dirty="0"/>
              <a:t>TURISMO GENERA </a:t>
            </a:r>
            <a:r>
              <a:rPr lang="es-MX" dirty="0" smtClean="0"/>
              <a:t>INGRESOS</a:t>
            </a:r>
          </a:p>
          <a:p>
            <a:pPr marL="0" indent="0">
              <a:buNone/>
            </a:pPr>
            <a:r>
              <a:rPr lang="es-MX" dirty="0" smtClean="0"/>
              <a:t>ECONÓMICOS FUNDAMENTALES,QUE </a:t>
            </a:r>
            <a:r>
              <a:rPr lang="es-MX" dirty="0"/>
              <a:t>PERMITEN QUE SEA </a:t>
            </a:r>
            <a:r>
              <a:rPr lang="es-MX" dirty="0" smtClean="0"/>
              <a:t>RENTABLE CONSERVAR </a:t>
            </a:r>
            <a:r>
              <a:rPr lang="es-MX" dirty="0"/>
              <a:t>LOS RECURSOS NATURALES, </a:t>
            </a:r>
            <a:r>
              <a:rPr lang="es-MX" dirty="0" smtClean="0"/>
              <a:t>POR ELLO HOY </a:t>
            </a:r>
            <a:r>
              <a:rPr lang="es-MX" dirty="0"/>
              <a:t>EN </a:t>
            </a:r>
            <a:r>
              <a:rPr lang="es-MX" dirty="0" smtClean="0"/>
              <a:t>DÍA, TOMA IMPORTANCIA,QUE </a:t>
            </a:r>
            <a:r>
              <a:rPr lang="es-MX" dirty="0"/>
              <a:t>LOS GOBIERNOS </a:t>
            </a:r>
            <a:r>
              <a:rPr lang="es-MX" dirty="0" smtClean="0"/>
              <a:t>INVIERTAN MÁS EN </a:t>
            </a:r>
            <a:r>
              <a:rPr lang="es-MX" dirty="0"/>
              <a:t>LA CONSERVACIÓN Y PROTECCIÓN </a:t>
            </a:r>
            <a:r>
              <a:rPr lang="es-MX" dirty="0" smtClean="0"/>
              <a:t>DEL </a:t>
            </a:r>
            <a:r>
              <a:rPr lang="es-MX" dirty="0"/>
              <a:t>MEDIO AMBIENTE.</a:t>
            </a:r>
          </a:p>
          <a:p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609600" y="2954216"/>
            <a:ext cx="51464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IMPULSAR EL PROYECTO DE LOS ARRECIFES ARTIFICIALES SUMERGIDOS EN LA PLAYA LAS PALMITAS DE LA ISLA DE LA </a:t>
            </a:r>
            <a:r>
              <a:rPr lang="es-MX" sz="2000" dirty="0" smtClean="0"/>
              <a:t>ROQUETA DE ACAPULCO.</a:t>
            </a:r>
            <a:endParaRPr lang="es-MX" sz="2000" dirty="0"/>
          </a:p>
          <a:p>
            <a:r>
              <a:rPr lang="es-MX" sz="2000" dirty="0" smtClean="0"/>
              <a:t>ESTE </a:t>
            </a:r>
            <a:r>
              <a:rPr lang="es-MX" sz="2000" dirty="0"/>
              <a:t>PROYECTO SE DERIVA DE UN ACUERDO</a:t>
            </a:r>
          </a:p>
          <a:p>
            <a:r>
              <a:rPr lang="es-MX" sz="2000" dirty="0"/>
              <a:t>DE LA ONU, IMPULSADO POR EL ACTOR Y AMBIENTALISTA Y SU “FUNDACIÓN LEONARDO</a:t>
            </a:r>
          </a:p>
          <a:p>
            <a:r>
              <a:rPr lang="es-MX" sz="2000" dirty="0"/>
              <a:t>DI CAPRIO”.</a:t>
            </a:r>
          </a:p>
          <a:p>
            <a:r>
              <a:rPr lang="es-MX" sz="2000" dirty="0"/>
              <a:t>ESTE PROYECTO Y ELMUSEO SUBMARINO, </a:t>
            </a:r>
          </a:p>
          <a:p>
            <a:r>
              <a:rPr lang="es-MX" sz="2000" dirty="0"/>
              <a:t>TIENEN COMO PROPOSITOS; EL MITIGAR LOS GASES DE EFECTO INVERNADERO(CO2) Y COMO</a:t>
            </a:r>
          </a:p>
          <a:p>
            <a:r>
              <a:rPr lang="es-MX" sz="2000" dirty="0"/>
              <a:t>ATRACTIVO TURÍSTICO. </a:t>
            </a:r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2356338"/>
            <a:ext cx="5744307" cy="43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4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22738"/>
            <a:ext cx="10515600" cy="668216"/>
          </a:xfrm>
        </p:spPr>
        <p:txBody>
          <a:bodyPr>
            <a:normAutofit/>
          </a:bodyPr>
          <a:lstStyle/>
          <a:p>
            <a:r>
              <a:rPr lang="es-MX" sz="2800" dirty="0" smtClean="0"/>
              <a:t>PROPUESTAS PARA IMPULSAR EL TURISMO SOSTENIBLE EN ACAPULCO</a:t>
            </a:r>
            <a:endParaRPr lang="es-MX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66800"/>
            <a:ext cx="8036169" cy="561535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IMPLEMENTAR </a:t>
            </a:r>
            <a:r>
              <a:rPr lang="es-MX" dirty="0"/>
              <a:t>UN PROGRAMA INTEGRAL DE CONCIENCIA TURÍSTICA Y DE CONSERVACIÓN DEL MEDIO AMBIENTE, DIRIGIDO A TODA LA SOCIEDAD ACAPULQUEÑA.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PROMOVER A LA ISLA DE LA ROQUETA PARA QUE </a:t>
            </a:r>
            <a:endParaRPr lang="es-MX" dirty="0" smtClean="0"/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LA </a:t>
            </a:r>
            <a:r>
              <a:rPr lang="es-MX" dirty="0"/>
              <a:t>DENOMINEN ÁREA NATURAL PROTEGIDA.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 AUMENTAR EL NÚMERO DE PLAYAS CERTIFICADAS CON EL DISTINTIVO “BLUE FLAG</a:t>
            </a:r>
            <a:r>
              <a:rPr lang="es-MX" dirty="0" smtClean="0"/>
              <a:t>”, U OTRA NORMA.</a:t>
            </a:r>
            <a:endParaRPr lang="es-MX" dirty="0"/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 IMPULSAR LAS TRADICIONES, LA GASTRONOMÍA, LA ARQUITECTURA, LA HISTORIA, LA ARTESANIA, Y TODO LO QUE NOS PUEDA ENORGULLECER A LOS ACAPULQUEÑOS.</a:t>
            </a:r>
          </a:p>
          <a:p>
            <a:pPr marL="0" indent="0">
              <a:buNone/>
            </a:pP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335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0492" y="0"/>
            <a:ext cx="6201508" cy="582636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46184" y="797169"/>
            <a:ext cx="574430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/>
              <a:t>LA ONU EN </a:t>
            </a:r>
            <a:r>
              <a:rPr lang="es-MX" sz="2400" dirty="0" smtClean="0"/>
              <a:t>2015 </a:t>
            </a:r>
            <a:r>
              <a:rPr lang="es-MX" sz="2400" dirty="0"/>
              <a:t>PROCLAMÓ </a:t>
            </a:r>
            <a:r>
              <a:rPr lang="es-MX" sz="2400" dirty="0" smtClean="0"/>
              <a:t>EL </a:t>
            </a:r>
            <a:r>
              <a:rPr lang="es-MX" sz="2400" dirty="0"/>
              <a:t>AÑO INTERNACIONAL DEL TURISMO SOSTENIBLE PARA EL DESARROLLO EN </a:t>
            </a:r>
            <a:r>
              <a:rPr lang="es-MX" sz="2400" dirty="0" smtClean="0"/>
              <a:t>2017.</a:t>
            </a:r>
            <a:r>
              <a:rPr lang="es-MX" sz="2400" dirty="0"/>
              <a:t> </a:t>
            </a:r>
          </a:p>
          <a:p>
            <a:r>
              <a:rPr lang="es-MX" sz="2400" dirty="0"/>
              <a:t>SU OBJETIVO </a:t>
            </a:r>
            <a:r>
              <a:rPr lang="es-MX" sz="2400" dirty="0" smtClean="0"/>
              <a:t>ES </a:t>
            </a:r>
            <a:r>
              <a:rPr lang="es-MX" sz="2400" dirty="0"/>
              <a:t>LA IMPORTANCIA DE LOGRAR UN TURISMO MÁS SOSTENIBLE, INVOLUCRANDO A LOS GOBIERNOS, LA INDUSTRIA TURÍSTICA Y LOS PROPIOS </a:t>
            </a:r>
            <a:r>
              <a:rPr lang="es-MX" sz="2400" dirty="0" smtClean="0"/>
              <a:t>VIAJEROS. </a:t>
            </a:r>
          </a:p>
          <a:p>
            <a:r>
              <a:rPr lang="es-MX" sz="2400" dirty="0" smtClean="0"/>
              <a:t>LOGRAR </a:t>
            </a:r>
            <a:r>
              <a:rPr lang="es-MX" sz="2400" dirty="0"/>
              <a:t>QUE EL TURISMO SEA UN CATALIZADOR PARA CAMBIOS POSITIVOS EN LAS SOCIEDADES DONDE SE DESARROLLA.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553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1" y="363415"/>
            <a:ext cx="6570784" cy="6400800"/>
          </a:xfrm>
        </p:spPr>
        <p:txBody>
          <a:bodyPr>
            <a:normAutofit/>
          </a:bodyPr>
          <a:lstStyle/>
          <a:p>
            <a:r>
              <a:rPr lang="es-MX" dirty="0" smtClean="0"/>
              <a:t>REGULAR Y REORDENAR:LOS </a:t>
            </a:r>
            <a:r>
              <a:rPr lang="es-MX" dirty="0"/>
              <a:t>DEPORTES ACUÁTICOS.</a:t>
            </a:r>
          </a:p>
          <a:p>
            <a:r>
              <a:rPr lang="es-MX" dirty="0"/>
              <a:t>REGULAR Y MODERNIZAR EL TRANSPORTE PÚBLICO</a:t>
            </a:r>
          </a:p>
          <a:p>
            <a:r>
              <a:rPr lang="es-MX" dirty="0"/>
              <a:t>REGLAMENTAR EL USO ADECUADO DE LAS PLAYAS.</a:t>
            </a:r>
          </a:p>
          <a:p>
            <a:r>
              <a:rPr lang="es-MX" dirty="0"/>
              <a:t>REPARAR, MODERNIZAR E INSTALAR PLANTAS DE TRATAMIENTOS DE AGUAS RESIDUALES PARA ERRADICAR LA CONTAMINACIÓN DE LA BAHIA.</a:t>
            </a:r>
          </a:p>
          <a:p>
            <a:r>
              <a:rPr lang="es-MX" dirty="0"/>
              <a:t>IMPULSAR LA INSTALACION DE NUEVOS SISTEMAS </a:t>
            </a:r>
            <a:r>
              <a:rPr lang="es-MX" dirty="0" smtClean="0"/>
              <a:t>ALTERNATIVOS </a:t>
            </a:r>
            <a:r>
              <a:rPr lang="es-MX" dirty="0" smtClean="0"/>
              <a:t>DE </a:t>
            </a:r>
            <a:r>
              <a:rPr lang="es-MX" dirty="0"/>
              <a:t>ENERGÍA ELÉCTRICA.(PANELES SOLARES, EÓLICA,ETC.)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05391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1" y="117231"/>
            <a:ext cx="6758354" cy="65180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REORDENAR </a:t>
            </a:r>
            <a:r>
              <a:rPr lang="es-MX" dirty="0"/>
              <a:t>EL CERRO DEL VELADERO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GENERAR </a:t>
            </a:r>
            <a:r>
              <a:rPr lang="es-MX" dirty="0"/>
              <a:t>POLITÍCAS PÚBLICAS QUE MANDATEN LA OBLIGATORIEDAD DE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QUE OBRA </a:t>
            </a:r>
            <a:r>
              <a:rPr lang="es-MX" dirty="0"/>
              <a:t>PÚBLICA, PRIVADA Y DE CUALQUIER INDOLE, </a:t>
            </a:r>
            <a:r>
              <a:rPr lang="es-MX" dirty="0" smtClean="0"/>
              <a:t>SE SUJETEN </a:t>
            </a:r>
            <a:r>
              <a:rPr lang="es-MX" dirty="0"/>
              <a:t>A LAS NORMAS Y LEYES DE QUE DISPONEN DE CONSERVACIÓN DEL MEDIO AMBIENTE</a:t>
            </a:r>
            <a:r>
              <a:rPr lang="es-MX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 </a:t>
            </a:r>
            <a:r>
              <a:rPr lang="es-MX" dirty="0" smtClean="0"/>
              <a:t>  </a:t>
            </a:r>
            <a:r>
              <a:rPr lang="es-MX" dirty="0"/>
              <a:t>IMPLEMENTAR UN SISTEMA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SUSTENTABLE </a:t>
            </a:r>
            <a:r>
              <a:rPr lang="es-MX" dirty="0"/>
              <a:t>DEL SERVICIO DE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RECOLECCIÓN Y SEPARACIÓN </a:t>
            </a:r>
            <a:r>
              <a:rPr lang="es-MX" dirty="0"/>
              <a:t>DE RESIDUOS SOLIDOS,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/>
              <a:t>IMPULSAR LA REFORESTACIÓN DE MANERA PERMANENTE EN TODA LA CIUDAD.</a:t>
            </a:r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84964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81354"/>
            <a:ext cx="5070231" cy="6459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RESCATAR LAS PLAYAS DE :</a:t>
            </a:r>
          </a:p>
          <a:p>
            <a:r>
              <a:rPr lang="es-MX" dirty="0" smtClean="0"/>
              <a:t>MANZANILLO </a:t>
            </a:r>
          </a:p>
          <a:p>
            <a:r>
              <a:rPr lang="es-MX" dirty="0" smtClean="0"/>
              <a:t>PUERTO </a:t>
            </a:r>
            <a:r>
              <a:rPr lang="es-MX" dirty="0"/>
              <a:t>MARQUEZ</a:t>
            </a:r>
            <a:r>
              <a:rPr lang="es-MX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 </a:t>
            </a:r>
            <a:r>
              <a:rPr lang="es-MX" dirty="0"/>
              <a:t>IMPLEMENTAR UN </a:t>
            </a:r>
            <a:r>
              <a:rPr lang="es-MX" dirty="0" smtClean="0"/>
              <a:t>DISTINTIVO</a:t>
            </a:r>
          </a:p>
          <a:p>
            <a:pPr marL="0" indent="0">
              <a:buNone/>
            </a:pPr>
            <a:r>
              <a:rPr lang="es-MX" dirty="0" smtClean="0"/>
              <a:t> </a:t>
            </a:r>
            <a:r>
              <a:rPr lang="es-MX" dirty="0"/>
              <a:t>DE SUSTENTABIIDAD MUNICIPAL</a:t>
            </a:r>
            <a:r>
              <a:rPr lang="es-MX" dirty="0" smtClean="0"/>
              <a:t>,</a:t>
            </a:r>
          </a:p>
          <a:p>
            <a:pPr marL="0" indent="0">
              <a:buNone/>
            </a:pPr>
            <a:r>
              <a:rPr lang="es-MX" dirty="0" smtClean="0"/>
              <a:t>EL </a:t>
            </a:r>
            <a:r>
              <a:rPr lang="es-MX" dirty="0"/>
              <a:t>CUAL SE ENTREGUE A LAS EMPRESAS QUE CUMPLAN CON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LOS </a:t>
            </a:r>
            <a:r>
              <a:rPr lang="es-MX" dirty="0"/>
              <a:t>REQUISITOS MINIMOS QUE SEÑALAN LAS NORMAS Y DISPOSICIONES DE LA MATERIA AMBIENTAL.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80547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74277"/>
            <a:ext cx="10515600" cy="3902686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/>
              <a:t>FACULTAD DE TURISMO</a:t>
            </a:r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/>
              <a:t> !MUCHAS GRACIAS¡</a:t>
            </a:r>
          </a:p>
          <a:p>
            <a:pPr marL="0" indent="0" algn="ctr">
              <a:buNone/>
            </a:pPr>
            <a:r>
              <a:rPr lang="es-MX" dirty="0"/>
              <a:t>M.C. JOSÉ LUIS BASILIO TALAVERA</a:t>
            </a:r>
          </a:p>
          <a:p>
            <a:pPr marL="0" indent="0" algn="ctr">
              <a:buNone/>
            </a:pPr>
            <a:r>
              <a:rPr lang="es-MX" dirty="0"/>
              <a:t>jlbasilot@gmail.com</a:t>
            </a:r>
          </a:p>
        </p:txBody>
      </p:sp>
      <p:pic>
        <p:nvPicPr>
          <p:cNvPr id="4" name="Picture 2" descr="C:\Users\67\Documents\ZONA SUR\imagen uagro.png"/>
          <p:cNvPicPr>
            <a:picLocks noChangeAspect="1" noChangeArrowheads="1"/>
          </p:cNvPicPr>
          <p:nvPr/>
        </p:nvPicPr>
        <p:blipFill rotWithShape="1">
          <a:blip r:embed="rId2" cstate="print"/>
          <a:srcRect b="71000"/>
          <a:stretch/>
        </p:blipFill>
        <p:spPr bwMode="auto">
          <a:xfrm>
            <a:off x="838200" y="199291"/>
            <a:ext cx="10515600" cy="1753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0625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4016" y="382609"/>
            <a:ext cx="10515600" cy="4351338"/>
          </a:xfrm>
        </p:spPr>
        <p:txBody>
          <a:bodyPr/>
          <a:lstStyle/>
          <a:p>
            <a:r>
              <a:rPr lang="es-MX" dirty="0" smtClean="0"/>
              <a:t>CAMPAÑA DE LA ORGANIZACIÓN MUNDIAL DEL TURISMO EN EL AÑO INTERNACIONAL DEL TURISMO SOSTENIBLE PARA EL DESARROLLO</a:t>
            </a:r>
          </a:p>
          <a:p>
            <a:pPr marL="0" indent="0">
              <a:buNone/>
            </a:pP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VIAJA.</a:t>
            </a:r>
            <a:br>
              <a:rPr lang="es-MX" dirty="0" smtClean="0"/>
            </a:br>
            <a:r>
              <a:rPr lang="es-MX" dirty="0" smtClean="0"/>
              <a:t>DISFRUTA.</a:t>
            </a:r>
            <a:br>
              <a:rPr lang="es-MX" dirty="0" smtClean="0"/>
            </a:br>
            <a:r>
              <a:rPr lang="es-MX" dirty="0" smtClean="0"/>
              <a:t>RESPETA.</a:t>
            </a:r>
            <a:br>
              <a:rPr lang="es-MX" dirty="0" smtClean="0"/>
            </a:br>
            <a:endParaRPr lang="es-MX" dirty="0"/>
          </a:p>
          <a:p>
            <a:pPr marL="0" indent="0">
              <a:buNone/>
            </a:pPr>
            <a:r>
              <a:rPr lang="es-MX" dirty="0" smtClean="0"/>
              <a:t>POR UN TURISMO</a:t>
            </a:r>
          </a:p>
          <a:p>
            <a:pPr marL="0" indent="0">
              <a:buNone/>
            </a:pPr>
            <a:r>
              <a:rPr lang="es-MX" dirty="0" smtClean="0"/>
              <a:t> MÁS SOSTENIBLE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92" y="1474574"/>
            <a:ext cx="3128281" cy="20775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768" y="1474574"/>
            <a:ext cx="2764823" cy="20775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92" y="3788848"/>
            <a:ext cx="6318899" cy="296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6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EL AÑO INTERNACIONAL DEL TURISMO SOSTENIBLE PROMOVERÁ EL ROL DEL TURISMO EN 5 ÁREAS CLAVE: </a:t>
            </a:r>
            <a:br>
              <a:rPr lang="es-MX" sz="2800" dirty="0" smtClean="0"/>
            </a:br>
            <a:endParaRPr lang="es-MX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896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dirty="0" smtClean="0"/>
              <a:t>1.CRECIMIENTO ECONÓMICO SOSTENIBLE E INCLUSIVO</a:t>
            </a:r>
          </a:p>
          <a:p>
            <a:pPr marL="0" indent="0">
              <a:buNone/>
            </a:pPr>
            <a:r>
              <a:rPr lang="es-MX" dirty="0" smtClean="0"/>
              <a:t>2. INCLUSIÓN SOCIAL, EMPLEO DIGNO Y REDUCCIÓN DE LA POBREZA</a:t>
            </a:r>
          </a:p>
          <a:p>
            <a:pPr marL="0" indent="0">
              <a:buNone/>
            </a:pPr>
            <a:r>
              <a:rPr lang="es-MX" dirty="0" smtClean="0"/>
              <a:t>3. GESTIÓN EFICAZ DE LOS RECURSOS, PROTECCIÓN MEDIOAMBIENTAL Y PREVENCIÓN DEL CAMBIO CLIMÁTICO</a:t>
            </a:r>
          </a:p>
          <a:p>
            <a:pPr marL="0" indent="0">
              <a:buNone/>
            </a:pPr>
            <a:r>
              <a:rPr lang="es-MX" dirty="0" smtClean="0"/>
              <a:t>4. PRESERVACIÓN DE LOS VALORES CULTURALES, LA DIVERSIDAD Y EL PATRIMONIO</a:t>
            </a:r>
          </a:p>
          <a:p>
            <a:pPr marL="0" indent="0">
              <a:buNone/>
            </a:pPr>
            <a:r>
              <a:rPr lang="es-MX" dirty="0" smtClean="0"/>
              <a:t>5. ENTENDIMIENTO MUTUO, PAZ Y SEGURIDAD.</a:t>
            </a:r>
          </a:p>
          <a:p>
            <a:endParaRPr lang="es-MX" dirty="0"/>
          </a:p>
        </p:txBody>
      </p:sp>
      <p:pic>
        <p:nvPicPr>
          <p:cNvPr id="5122" name="Picture 2" descr="Resultado de imagen para fotografias de turismo sustentab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1802486"/>
            <a:ext cx="2414831" cy="212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fotografias de turismo sustentab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485" y="1802486"/>
            <a:ext cx="2314833" cy="212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n para LIBERACION DE TORTUG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4041547"/>
            <a:ext cx="2414830" cy="257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sultado de imagen para turismo cultural GUERRER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486" y="4132547"/>
            <a:ext cx="2314833" cy="248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4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88" y="372533"/>
            <a:ext cx="9945511" cy="6299200"/>
          </a:xfrm>
        </p:spPr>
      </p:pic>
    </p:spTree>
    <p:extLst>
      <p:ext uri="{BB962C8B-B14F-4D97-AF65-F5344CB8AC3E}">
        <p14:creationId xmlns:p14="http://schemas.microsoft.com/office/powerpoint/2010/main" val="9367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4676" y="93277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TURISMO EN MÉXICO 2016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38" y="1054443"/>
            <a:ext cx="9097108" cy="5733535"/>
          </a:xfrm>
        </p:spPr>
      </p:pic>
    </p:spTree>
    <p:extLst>
      <p:ext uri="{BB962C8B-B14F-4D97-AF65-F5344CB8AC3E}">
        <p14:creationId xmlns:p14="http://schemas.microsoft.com/office/powerpoint/2010/main" val="52309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omt turismo sostenib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19" y="349956"/>
            <a:ext cx="10643285" cy="615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31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CONSECUENCIAS DEL TURISMO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/>
              <a:t>EL TURISMO MASIVO HA PROVOCADO EFECTOS </a:t>
            </a:r>
            <a:r>
              <a:rPr lang="es-MX" dirty="0" smtClean="0"/>
              <a:t>INDESEABLES</a:t>
            </a:r>
          </a:p>
          <a:p>
            <a:pPr marL="0" indent="0">
              <a:buNone/>
            </a:pPr>
            <a:r>
              <a:rPr lang="es-MX" dirty="0" smtClean="0"/>
              <a:t>SOBRE </a:t>
            </a:r>
            <a:r>
              <a:rPr lang="es-MX" dirty="0"/>
              <a:t>EL MEDIO AMBIENTE:</a:t>
            </a:r>
            <a:br>
              <a:rPr lang="es-MX" dirty="0"/>
            </a:br>
            <a:endParaRPr lang="es-MX" dirty="0" smtClean="0"/>
          </a:p>
          <a:p>
            <a:r>
              <a:rPr lang="es-MX" dirty="0"/>
              <a:t>LA </a:t>
            </a:r>
            <a:r>
              <a:rPr lang="es-MX" dirty="0" smtClean="0"/>
              <a:t>URBANIZACIÓN </a:t>
            </a:r>
            <a:r>
              <a:rPr lang="es-MX" dirty="0"/>
              <a:t>INCONTROLADA DE ESPACIOS </a:t>
            </a:r>
            <a:r>
              <a:rPr lang="es-MX" dirty="0" smtClean="0"/>
              <a:t>NATURALES</a:t>
            </a:r>
          </a:p>
          <a:p>
            <a:r>
              <a:rPr lang="es-MX" dirty="0"/>
              <a:t>EL AUMENTO DE LA </a:t>
            </a:r>
            <a:r>
              <a:rPr lang="es-MX" dirty="0" smtClean="0"/>
              <a:t>CONTAMINACIÓN ATMOSFÉRICA </a:t>
            </a:r>
            <a:r>
              <a:rPr lang="es-MX" dirty="0"/>
              <a:t>Y DEL </a:t>
            </a:r>
            <a:r>
              <a:rPr lang="es-MX" dirty="0" smtClean="0"/>
              <a:t>AGUA</a:t>
            </a:r>
          </a:p>
          <a:p>
            <a:r>
              <a:rPr lang="es-MX" dirty="0"/>
              <a:t>LA </a:t>
            </a:r>
            <a:r>
              <a:rPr lang="es-MX" dirty="0" smtClean="0"/>
              <a:t>ALTERACIÓN </a:t>
            </a:r>
            <a:r>
              <a:rPr lang="es-MX" dirty="0"/>
              <a:t>DEL </a:t>
            </a:r>
            <a:r>
              <a:rPr lang="es-MX" dirty="0" smtClean="0"/>
              <a:t>LITORAL</a:t>
            </a:r>
          </a:p>
          <a:p>
            <a:r>
              <a:rPr lang="es-MX" dirty="0"/>
              <a:t>EL AUMENTO DE LA </a:t>
            </a:r>
            <a:r>
              <a:rPr lang="es-MX" dirty="0" smtClean="0"/>
              <a:t>CONTAMINACIÓN ACUSTÍCA</a:t>
            </a:r>
          </a:p>
          <a:p>
            <a:r>
              <a:rPr lang="es-MX" dirty="0"/>
              <a:t>LA </a:t>
            </a:r>
            <a:r>
              <a:rPr lang="es-MX" dirty="0" smtClean="0"/>
              <a:t>GENERACIÓN </a:t>
            </a:r>
            <a:r>
              <a:rPr lang="es-MX" dirty="0"/>
              <a:t>DE RESIDUOS</a:t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70358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CONSECUENCIAS DE LA MASIFICACIÓN DEL TURISMO</a:t>
            </a:r>
            <a:endParaRPr lang="es-MX" sz="2800" dirty="0"/>
          </a:p>
        </p:txBody>
      </p:sp>
      <p:pic>
        <p:nvPicPr>
          <p:cNvPr id="4100" name="Picture 4" descr="Resultado de imagen para ACAPULCO CON MUCHO TURISM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56" y="1456267"/>
            <a:ext cx="4448689" cy="267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para venecia italia turis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868" y="1535289"/>
            <a:ext cx="5223932" cy="278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sultado de imagen para venecia italia turis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868" y="4456859"/>
            <a:ext cx="5223932" cy="213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sultado de imagen para MARES CONTAMINADOS CON TURIST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56" y="4456859"/>
            <a:ext cx="4448689" cy="213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9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677</Words>
  <Application>Microsoft Office PowerPoint</Application>
  <PresentationFormat>Panorámica</PresentationFormat>
  <Paragraphs>93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Aharoni</vt:lpstr>
      <vt:lpstr>Arial</vt:lpstr>
      <vt:lpstr>Arial Rounded MT Bold</vt:lpstr>
      <vt:lpstr>Calibri</vt:lpstr>
      <vt:lpstr>Calibri Light</vt:lpstr>
      <vt:lpstr>Wingdings</vt:lpstr>
      <vt:lpstr>Tema de Office</vt:lpstr>
      <vt:lpstr>FACULTAD DE TURISMO  TURISMO SOSTENIBLE                                                               ACAPULCO GRO OCTUBRE DEL 2017 </vt:lpstr>
      <vt:lpstr>Presentación de PowerPoint</vt:lpstr>
      <vt:lpstr>Presentación de PowerPoint</vt:lpstr>
      <vt:lpstr>EL AÑO INTERNACIONAL DEL TURISMO SOSTENIBLE PROMOVERÁ EL ROL DEL TURISMO EN 5 ÁREAS CLAVE:  </vt:lpstr>
      <vt:lpstr>Presentación de PowerPoint</vt:lpstr>
      <vt:lpstr>TURISMO EN MÉXICO 2016</vt:lpstr>
      <vt:lpstr>Presentación de PowerPoint</vt:lpstr>
      <vt:lpstr>CONSECUENCIAS DEL TURISMO</vt:lpstr>
      <vt:lpstr>CONSECUENCIAS DE LA MASIFICACIÓN DEL TURISMO</vt:lpstr>
      <vt:lpstr>EFECTOS DEL CAMBIO CLIMÁTICO MAR DE FONDO EN ACAPULCO</vt:lpstr>
      <vt:lpstr>EL TURISMO SOSTENIBLE DEBERÁ IMPLEMENTAR UNA POLITICA TRANSVERSAL EN TODOS LOS MODELOS TURÍSTICOS</vt:lpstr>
      <vt:lpstr>Presentación de PowerPoint</vt:lpstr>
      <vt:lpstr>PLANEACIÓN, LA MEJOR HERRAMIENTA PARA EL DESARROLLO  Y CRECIMIENTO DE LOS DESTINOS TURÍSTICOS SOSTENIBLES CANCUN                                VS                 RIO DE JANEIRO                                            </vt:lpstr>
      <vt:lpstr>          ACAPULCO                                vs              MAR DE PLATA, ARGENTINA</vt:lpstr>
      <vt:lpstr>Presentación de PowerPoint</vt:lpstr>
      <vt:lpstr>Presentación de PowerPoint</vt:lpstr>
      <vt:lpstr>Presentación de PowerPoint</vt:lpstr>
      <vt:lpstr>Presentación de PowerPoint</vt:lpstr>
      <vt:lpstr>PROPUESTAS PARA IMPULSAR EL TURISMO SOSTENIBLE EN ACAPULCO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PROPUESTAS PARA IMPULSAR EL TURISMO SUSTENTABLE                                   ACAPULCO GRO OCTUBRE DEL 2017</dc:title>
  <dc:creator>Admin</dc:creator>
  <cp:lastModifiedBy>Usuario General 01</cp:lastModifiedBy>
  <cp:revision>43</cp:revision>
  <dcterms:modified xsi:type="dcterms:W3CDTF">2017-12-13T17:00:47Z</dcterms:modified>
</cp:coreProperties>
</file>